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8" r:id="rId4"/>
    <p:sldId id="264" r:id="rId5"/>
    <p:sldId id="265" r:id="rId6"/>
    <p:sldId id="268" r:id="rId7"/>
    <p:sldId id="285" r:id="rId8"/>
    <p:sldId id="269" r:id="rId9"/>
    <p:sldId id="279" r:id="rId10"/>
    <p:sldId id="267" r:id="rId11"/>
    <p:sldId id="271" r:id="rId12"/>
    <p:sldId id="286" r:id="rId13"/>
    <p:sldId id="272" r:id="rId14"/>
    <p:sldId id="273" r:id="rId15"/>
    <p:sldId id="275" r:id="rId16"/>
    <p:sldId id="276" r:id="rId17"/>
    <p:sldId id="277" r:id="rId18"/>
    <p:sldId id="280" r:id="rId19"/>
    <p:sldId id="284" r:id="rId20"/>
    <p:sldId id="282" r:id="rId21"/>
    <p:sldId id="263" r:id="rId22"/>
    <p:sldId id="283" r:id="rId23"/>
    <p:sldId id="262" r:id="rId24"/>
    <p:sldId id="287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22884-81CF-4EDB-BE4E-5172811260E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4ACE1B-AD53-4B29-A56A-C23828BE51E3}">
      <dgm:prSet/>
      <dgm:spPr/>
      <dgm:t>
        <a:bodyPr/>
        <a:lstStyle/>
        <a:p>
          <a:r>
            <a:rPr lang="nl-NL"/>
            <a:t>Lichamelijke klachten</a:t>
          </a:r>
          <a:endParaRPr lang="en-US"/>
        </a:p>
      </dgm:t>
    </dgm:pt>
    <dgm:pt modelId="{4A23107C-82CF-4A2F-98DF-36F1A3FD1B9A}" type="parTrans" cxnId="{A03A8289-E562-4F3A-A1FF-5584042BD80F}">
      <dgm:prSet/>
      <dgm:spPr/>
      <dgm:t>
        <a:bodyPr/>
        <a:lstStyle/>
        <a:p>
          <a:endParaRPr lang="en-US"/>
        </a:p>
      </dgm:t>
    </dgm:pt>
    <dgm:pt modelId="{0A7B6B56-7152-4181-A37F-EB48699F5561}" type="sibTrans" cxnId="{A03A8289-E562-4F3A-A1FF-5584042BD80F}">
      <dgm:prSet/>
      <dgm:spPr/>
      <dgm:t>
        <a:bodyPr/>
        <a:lstStyle/>
        <a:p>
          <a:endParaRPr lang="en-US"/>
        </a:p>
      </dgm:t>
    </dgm:pt>
    <dgm:pt modelId="{627A946D-5868-4FD6-9986-71686E27F360}">
      <dgm:prSet/>
      <dgm:spPr/>
      <dgm:t>
        <a:bodyPr/>
        <a:lstStyle/>
        <a:p>
          <a:r>
            <a:rPr lang="nl-NL"/>
            <a:t>Mentale klachten</a:t>
          </a:r>
          <a:endParaRPr lang="en-US"/>
        </a:p>
      </dgm:t>
    </dgm:pt>
    <dgm:pt modelId="{255939B7-A2E9-405D-A48A-1E1F82170124}" type="parTrans" cxnId="{22461498-8F4A-477D-BD14-F071FEA36E7B}">
      <dgm:prSet/>
      <dgm:spPr/>
      <dgm:t>
        <a:bodyPr/>
        <a:lstStyle/>
        <a:p>
          <a:endParaRPr lang="en-US"/>
        </a:p>
      </dgm:t>
    </dgm:pt>
    <dgm:pt modelId="{B29DA863-F4D3-49CF-A948-7C432DC45F8E}" type="sibTrans" cxnId="{22461498-8F4A-477D-BD14-F071FEA36E7B}">
      <dgm:prSet/>
      <dgm:spPr/>
      <dgm:t>
        <a:bodyPr/>
        <a:lstStyle/>
        <a:p>
          <a:endParaRPr lang="en-US"/>
        </a:p>
      </dgm:t>
    </dgm:pt>
    <dgm:pt modelId="{E3088FF8-CF65-4886-A3E1-1BC98B5B93C0}">
      <dgm:prSet/>
      <dgm:spPr/>
      <dgm:t>
        <a:bodyPr/>
        <a:lstStyle/>
        <a:p>
          <a:r>
            <a:rPr lang="nl-NL"/>
            <a:t>Omgang met kan lastig zijn (voor team en mantelzorgers)</a:t>
          </a:r>
          <a:endParaRPr lang="en-US"/>
        </a:p>
      </dgm:t>
    </dgm:pt>
    <dgm:pt modelId="{694F2DB4-AB80-4336-928D-129913726E0B}" type="parTrans" cxnId="{B3579682-A1CA-462D-A5E6-B5EDA3A8EBF2}">
      <dgm:prSet/>
      <dgm:spPr/>
      <dgm:t>
        <a:bodyPr/>
        <a:lstStyle/>
        <a:p>
          <a:endParaRPr lang="en-US"/>
        </a:p>
      </dgm:t>
    </dgm:pt>
    <dgm:pt modelId="{EDC5F368-5712-4A08-92A2-6A9CF669D4B4}" type="sibTrans" cxnId="{B3579682-A1CA-462D-A5E6-B5EDA3A8EBF2}">
      <dgm:prSet/>
      <dgm:spPr/>
      <dgm:t>
        <a:bodyPr/>
        <a:lstStyle/>
        <a:p>
          <a:endParaRPr lang="en-US"/>
        </a:p>
      </dgm:t>
    </dgm:pt>
    <dgm:pt modelId="{13C8BDFF-0763-4A38-8BA1-DC767B23A3CC}">
      <dgm:prSet/>
      <dgm:spPr/>
      <dgm:t>
        <a:bodyPr/>
        <a:lstStyle/>
        <a:p>
          <a:r>
            <a:rPr lang="nl-NL" dirty="0"/>
            <a:t>Patiënten zijn veel verspreid over de regio (0-3 patiënten per wijkteam)</a:t>
          </a:r>
          <a:endParaRPr lang="en-US" dirty="0"/>
        </a:p>
      </dgm:t>
    </dgm:pt>
    <dgm:pt modelId="{B7A46008-BEF8-4976-98B4-E5DC2EC0B1A7}" type="parTrans" cxnId="{428CF5F4-08E1-4647-B64E-3DC66D40ED1D}">
      <dgm:prSet/>
      <dgm:spPr/>
      <dgm:t>
        <a:bodyPr/>
        <a:lstStyle/>
        <a:p>
          <a:endParaRPr lang="en-US"/>
        </a:p>
      </dgm:t>
    </dgm:pt>
    <dgm:pt modelId="{F7DB5EC9-23C7-4847-A8B4-D462ABA898FF}" type="sibTrans" cxnId="{428CF5F4-08E1-4647-B64E-3DC66D40ED1D}">
      <dgm:prSet/>
      <dgm:spPr/>
      <dgm:t>
        <a:bodyPr/>
        <a:lstStyle/>
        <a:p>
          <a:endParaRPr lang="en-US"/>
        </a:p>
      </dgm:t>
    </dgm:pt>
    <dgm:pt modelId="{ED0FD4B8-19D4-4647-912F-F411BACC6C0F}">
      <dgm:prSet/>
      <dgm:spPr/>
      <dgm:t>
        <a:bodyPr/>
        <a:lstStyle/>
        <a:p>
          <a:r>
            <a:rPr lang="nl-NL"/>
            <a:t>Complexe problematiek (veelal ouderen in latere fase van de ziekte)</a:t>
          </a:r>
          <a:endParaRPr lang="en-US"/>
        </a:p>
      </dgm:t>
    </dgm:pt>
    <dgm:pt modelId="{580A6568-658D-4691-96BF-20A92151A02C}" type="parTrans" cxnId="{55B92E29-77CD-4EFA-9DE2-5823E2472B14}">
      <dgm:prSet/>
      <dgm:spPr/>
      <dgm:t>
        <a:bodyPr/>
        <a:lstStyle/>
        <a:p>
          <a:endParaRPr lang="en-US"/>
        </a:p>
      </dgm:t>
    </dgm:pt>
    <dgm:pt modelId="{E10B7DC4-4C6D-4ACF-8FAF-AEDB33927F3C}" type="sibTrans" cxnId="{55B92E29-77CD-4EFA-9DE2-5823E2472B14}">
      <dgm:prSet/>
      <dgm:spPr/>
      <dgm:t>
        <a:bodyPr/>
        <a:lstStyle/>
        <a:p>
          <a:endParaRPr lang="en-US"/>
        </a:p>
      </dgm:t>
    </dgm:pt>
    <dgm:pt modelId="{C598D297-5C57-4EEA-B643-99DA2935608A}" type="pres">
      <dgm:prSet presAssocID="{30922884-81CF-4EDB-BE4E-5172811260E4}" presName="linear" presStyleCnt="0">
        <dgm:presLayoutVars>
          <dgm:animLvl val="lvl"/>
          <dgm:resizeHandles val="exact"/>
        </dgm:presLayoutVars>
      </dgm:prSet>
      <dgm:spPr/>
    </dgm:pt>
    <dgm:pt modelId="{C3A61BE9-F88E-4507-BB8A-E2345F02DAD0}" type="pres">
      <dgm:prSet presAssocID="{554ACE1B-AD53-4B29-A56A-C23828BE51E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082CAFD-2A44-4E0C-BF56-429698A68457}" type="pres">
      <dgm:prSet presAssocID="{0A7B6B56-7152-4181-A37F-EB48699F5561}" presName="spacer" presStyleCnt="0"/>
      <dgm:spPr/>
    </dgm:pt>
    <dgm:pt modelId="{E41D0AD5-439A-47C7-B504-0A7F611E2753}" type="pres">
      <dgm:prSet presAssocID="{627A946D-5868-4FD6-9986-71686E27F36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A52909-0352-4618-B1EB-D7577C4393B1}" type="pres">
      <dgm:prSet presAssocID="{B29DA863-F4D3-49CF-A948-7C432DC45F8E}" presName="spacer" presStyleCnt="0"/>
      <dgm:spPr/>
    </dgm:pt>
    <dgm:pt modelId="{3B2E2D3A-825E-40C1-84B6-CDBBDBF1F4F3}" type="pres">
      <dgm:prSet presAssocID="{E3088FF8-CF65-4886-A3E1-1BC98B5B93C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2DD2159-C0E4-45AD-A12E-D1252EE9165C}" type="pres">
      <dgm:prSet presAssocID="{EDC5F368-5712-4A08-92A2-6A9CF669D4B4}" presName="spacer" presStyleCnt="0"/>
      <dgm:spPr/>
    </dgm:pt>
    <dgm:pt modelId="{E0DE63B8-631E-4AB1-BAC3-0D6D0079A9BC}" type="pres">
      <dgm:prSet presAssocID="{13C8BDFF-0763-4A38-8BA1-DC767B23A3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B8BC81-74A9-433A-85FF-E9CAE6E7C336}" type="pres">
      <dgm:prSet presAssocID="{F7DB5EC9-23C7-4847-A8B4-D462ABA898FF}" presName="spacer" presStyleCnt="0"/>
      <dgm:spPr/>
    </dgm:pt>
    <dgm:pt modelId="{0B1A68E3-0519-4C53-8FB4-BAC37684D969}" type="pres">
      <dgm:prSet presAssocID="{ED0FD4B8-19D4-4647-912F-F411BACC6C0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FBADA15-75F9-4262-BC3C-DA5083097707}" type="presOf" srcId="{554ACE1B-AD53-4B29-A56A-C23828BE51E3}" destId="{C3A61BE9-F88E-4507-BB8A-E2345F02DAD0}" srcOrd="0" destOrd="0" presId="urn:microsoft.com/office/officeart/2005/8/layout/vList2"/>
    <dgm:cxn modelId="{55B92E29-77CD-4EFA-9DE2-5823E2472B14}" srcId="{30922884-81CF-4EDB-BE4E-5172811260E4}" destId="{ED0FD4B8-19D4-4647-912F-F411BACC6C0F}" srcOrd="4" destOrd="0" parTransId="{580A6568-658D-4691-96BF-20A92151A02C}" sibTransId="{E10B7DC4-4C6D-4ACF-8FAF-AEDB33927F3C}"/>
    <dgm:cxn modelId="{944C5342-27EC-4F3D-8BE3-C28B58B9B066}" type="presOf" srcId="{13C8BDFF-0763-4A38-8BA1-DC767B23A3CC}" destId="{E0DE63B8-631E-4AB1-BAC3-0D6D0079A9BC}" srcOrd="0" destOrd="0" presId="urn:microsoft.com/office/officeart/2005/8/layout/vList2"/>
    <dgm:cxn modelId="{B3579682-A1CA-462D-A5E6-B5EDA3A8EBF2}" srcId="{30922884-81CF-4EDB-BE4E-5172811260E4}" destId="{E3088FF8-CF65-4886-A3E1-1BC98B5B93C0}" srcOrd="2" destOrd="0" parTransId="{694F2DB4-AB80-4336-928D-129913726E0B}" sibTransId="{EDC5F368-5712-4A08-92A2-6A9CF669D4B4}"/>
    <dgm:cxn modelId="{A03A8289-E562-4F3A-A1FF-5584042BD80F}" srcId="{30922884-81CF-4EDB-BE4E-5172811260E4}" destId="{554ACE1B-AD53-4B29-A56A-C23828BE51E3}" srcOrd="0" destOrd="0" parTransId="{4A23107C-82CF-4A2F-98DF-36F1A3FD1B9A}" sibTransId="{0A7B6B56-7152-4181-A37F-EB48699F5561}"/>
    <dgm:cxn modelId="{22461498-8F4A-477D-BD14-F071FEA36E7B}" srcId="{30922884-81CF-4EDB-BE4E-5172811260E4}" destId="{627A946D-5868-4FD6-9986-71686E27F360}" srcOrd="1" destOrd="0" parTransId="{255939B7-A2E9-405D-A48A-1E1F82170124}" sibTransId="{B29DA863-F4D3-49CF-A948-7C432DC45F8E}"/>
    <dgm:cxn modelId="{83F10DAA-5512-4DFF-9330-80F541714E6A}" type="presOf" srcId="{627A946D-5868-4FD6-9986-71686E27F360}" destId="{E41D0AD5-439A-47C7-B504-0A7F611E2753}" srcOrd="0" destOrd="0" presId="urn:microsoft.com/office/officeart/2005/8/layout/vList2"/>
    <dgm:cxn modelId="{D38A93B1-E993-47B0-85AC-ED322876732E}" type="presOf" srcId="{30922884-81CF-4EDB-BE4E-5172811260E4}" destId="{C598D297-5C57-4EEA-B643-99DA2935608A}" srcOrd="0" destOrd="0" presId="urn:microsoft.com/office/officeart/2005/8/layout/vList2"/>
    <dgm:cxn modelId="{9C0F69E9-4766-4AAA-902A-0E86AEE4DB86}" type="presOf" srcId="{E3088FF8-CF65-4886-A3E1-1BC98B5B93C0}" destId="{3B2E2D3A-825E-40C1-84B6-CDBBDBF1F4F3}" srcOrd="0" destOrd="0" presId="urn:microsoft.com/office/officeart/2005/8/layout/vList2"/>
    <dgm:cxn modelId="{428CF5F4-08E1-4647-B64E-3DC66D40ED1D}" srcId="{30922884-81CF-4EDB-BE4E-5172811260E4}" destId="{13C8BDFF-0763-4A38-8BA1-DC767B23A3CC}" srcOrd="3" destOrd="0" parTransId="{B7A46008-BEF8-4976-98B4-E5DC2EC0B1A7}" sibTransId="{F7DB5EC9-23C7-4847-A8B4-D462ABA898FF}"/>
    <dgm:cxn modelId="{3D3794FF-23D6-4D62-899D-37A2A57EBA33}" type="presOf" srcId="{ED0FD4B8-19D4-4647-912F-F411BACC6C0F}" destId="{0B1A68E3-0519-4C53-8FB4-BAC37684D969}" srcOrd="0" destOrd="0" presId="urn:microsoft.com/office/officeart/2005/8/layout/vList2"/>
    <dgm:cxn modelId="{B5349216-A484-453D-9FF7-E6F204231FC3}" type="presParOf" srcId="{C598D297-5C57-4EEA-B643-99DA2935608A}" destId="{C3A61BE9-F88E-4507-BB8A-E2345F02DAD0}" srcOrd="0" destOrd="0" presId="urn:microsoft.com/office/officeart/2005/8/layout/vList2"/>
    <dgm:cxn modelId="{9A1E3C8D-3943-4BAC-8157-70B71182B709}" type="presParOf" srcId="{C598D297-5C57-4EEA-B643-99DA2935608A}" destId="{0082CAFD-2A44-4E0C-BF56-429698A68457}" srcOrd="1" destOrd="0" presId="urn:microsoft.com/office/officeart/2005/8/layout/vList2"/>
    <dgm:cxn modelId="{0DED58FE-979B-4819-B764-12C725E2DE32}" type="presParOf" srcId="{C598D297-5C57-4EEA-B643-99DA2935608A}" destId="{E41D0AD5-439A-47C7-B504-0A7F611E2753}" srcOrd="2" destOrd="0" presId="urn:microsoft.com/office/officeart/2005/8/layout/vList2"/>
    <dgm:cxn modelId="{3081F367-D408-4B16-A639-F74576D02F86}" type="presParOf" srcId="{C598D297-5C57-4EEA-B643-99DA2935608A}" destId="{C3A52909-0352-4618-B1EB-D7577C4393B1}" srcOrd="3" destOrd="0" presId="urn:microsoft.com/office/officeart/2005/8/layout/vList2"/>
    <dgm:cxn modelId="{93D8E076-19E7-49AC-A81A-BCDB6CCF3453}" type="presParOf" srcId="{C598D297-5C57-4EEA-B643-99DA2935608A}" destId="{3B2E2D3A-825E-40C1-84B6-CDBBDBF1F4F3}" srcOrd="4" destOrd="0" presId="urn:microsoft.com/office/officeart/2005/8/layout/vList2"/>
    <dgm:cxn modelId="{DEAB8A35-2A6B-4305-BDAC-D84959D7AEB0}" type="presParOf" srcId="{C598D297-5C57-4EEA-B643-99DA2935608A}" destId="{12DD2159-C0E4-45AD-A12E-D1252EE9165C}" srcOrd="5" destOrd="0" presId="urn:microsoft.com/office/officeart/2005/8/layout/vList2"/>
    <dgm:cxn modelId="{734023C5-FD90-4719-A70F-360C36E85E20}" type="presParOf" srcId="{C598D297-5C57-4EEA-B643-99DA2935608A}" destId="{E0DE63B8-631E-4AB1-BAC3-0D6D0079A9BC}" srcOrd="6" destOrd="0" presId="urn:microsoft.com/office/officeart/2005/8/layout/vList2"/>
    <dgm:cxn modelId="{5392DCA4-EC8E-4421-B1E7-0D879D9B1E47}" type="presParOf" srcId="{C598D297-5C57-4EEA-B643-99DA2935608A}" destId="{43B8BC81-74A9-433A-85FF-E9CAE6E7C336}" srcOrd="7" destOrd="0" presId="urn:microsoft.com/office/officeart/2005/8/layout/vList2"/>
    <dgm:cxn modelId="{3DED19AF-21EF-44E4-88F2-A28EEE8E7D2E}" type="presParOf" srcId="{C598D297-5C57-4EEA-B643-99DA2935608A}" destId="{0B1A68E3-0519-4C53-8FB4-BAC37684D9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49765-2BBE-4A03-A862-124918D438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56E0C5-3F77-49DE-BA9D-7B80057B07A5}">
      <dgm:prSet/>
      <dgm:spPr/>
      <dgm:t>
        <a:bodyPr/>
        <a:lstStyle/>
        <a:p>
          <a:r>
            <a:rPr lang="nl-NL"/>
            <a:t>Dopamine (</a:t>
          </a:r>
          <a:r>
            <a:rPr lang="nl-NL" i="1"/>
            <a:t>Sinemet</a:t>
          </a:r>
          <a:r>
            <a:rPr lang="nl-NL"/>
            <a:t>, </a:t>
          </a:r>
          <a:r>
            <a:rPr lang="nl-NL" i="1"/>
            <a:t>Madopar</a:t>
          </a:r>
          <a:r>
            <a:rPr lang="nl-NL"/>
            <a:t>, levodopa-carbidopa)</a:t>
          </a:r>
          <a:endParaRPr lang="en-US"/>
        </a:p>
      </dgm:t>
    </dgm:pt>
    <dgm:pt modelId="{F68AD55F-F94A-4FC8-AA79-0B2D120D7B24}" type="parTrans" cxnId="{629CD857-414F-4728-B6C9-50D2B3C10B15}">
      <dgm:prSet/>
      <dgm:spPr/>
      <dgm:t>
        <a:bodyPr/>
        <a:lstStyle/>
        <a:p>
          <a:endParaRPr lang="en-US"/>
        </a:p>
      </dgm:t>
    </dgm:pt>
    <dgm:pt modelId="{F42FC6CF-3B24-4B95-ADAE-93421BEFA4B9}" type="sibTrans" cxnId="{629CD857-414F-4728-B6C9-50D2B3C10B15}">
      <dgm:prSet/>
      <dgm:spPr/>
      <dgm:t>
        <a:bodyPr/>
        <a:lstStyle/>
        <a:p>
          <a:endParaRPr lang="en-US"/>
        </a:p>
      </dgm:t>
    </dgm:pt>
    <dgm:pt modelId="{1206DFE6-FF37-4B7A-8956-DE566F8BC162}">
      <dgm:prSet/>
      <dgm:spPr/>
      <dgm:t>
        <a:bodyPr/>
        <a:lstStyle/>
        <a:p>
          <a:r>
            <a:rPr lang="nl-NL" dirty="0"/>
            <a:t>Dopamine-agonisten (</a:t>
          </a:r>
          <a:r>
            <a:rPr lang="nl-NL" b="0" i="1" dirty="0"/>
            <a:t>Bromocriptine (</a:t>
          </a:r>
          <a:r>
            <a:rPr lang="nl-NL" b="0" i="1" dirty="0" err="1"/>
            <a:t>Parlodel</a:t>
          </a:r>
          <a:r>
            <a:rPr lang="nl-NL" b="0" i="1" dirty="0"/>
            <a:t>), </a:t>
          </a:r>
          <a:r>
            <a:rPr lang="nl-NL" b="0" i="1" dirty="0" err="1"/>
            <a:t>Pergolide</a:t>
          </a:r>
          <a:r>
            <a:rPr lang="nl-NL" b="0" i="1" dirty="0"/>
            <a:t> (</a:t>
          </a:r>
          <a:r>
            <a:rPr lang="nl-NL" b="0" i="1" dirty="0" err="1"/>
            <a:t>Permax</a:t>
          </a:r>
          <a:r>
            <a:rPr lang="nl-NL" b="0" i="1" dirty="0"/>
            <a:t>), </a:t>
          </a:r>
          <a:r>
            <a:rPr lang="nl-NL" b="0" i="1" dirty="0" err="1"/>
            <a:t>Pramipexole</a:t>
          </a:r>
          <a:r>
            <a:rPr lang="nl-NL" b="0" i="1" dirty="0"/>
            <a:t> (</a:t>
          </a:r>
          <a:r>
            <a:rPr lang="nl-NL" b="0" i="1" dirty="0" err="1"/>
            <a:t>Sifrol</a:t>
          </a:r>
          <a:r>
            <a:rPr lang="nl-NL" b="0" i="1" dirty="0"/>
            <a:t>), </a:t>
          </a:r>
          <a:r>
            <a:rPr lang="nl-NL" b="0" i="1" dirty="0" err="1"/>
            <a:t>Ropinorole</a:t>
          </a:r>
          <a:r>
            <a:rPr lang="nl-NL" b="0" i="1" dirty="0"/>
            <a:t> (</a:t>
          </a:r>
          <a:r>
            <a:rPr lang="nl-NL" b="0" i="1" dirty="0" err="1"/>
            <a:t>Requip</a:t>
          </a:r>
          <a:r>
            <a:rPr lang="nl-NL" b="0" dirty="0"/>
            <a:t>)</a:t>
          </a:r>
        </a:p>
      </dgm:t>
    </dgm:pt>
    <dgm:pt modelId="{30A25572-26DA-43E1-AD31-96B896537FFF}" type="parTrans" cxnId="{087D2280-30BB-4233-8F39-A67297909FF6}">
      <dgm:prSet/>
      <dgm:spPr/>
      <dgm:t>
        <a:bodyPr/>
        <a:lstStyle/>
        <a:p>
          <a:endParaRPr lang="en-US"/>
        </a:p>
      </dgm:t>
    </dgm:pt>
    <dgm:pt modelId="{01B0827B-54CD-405D-9CBE-09F89EA4E5C3}" type="sibTrans" cxnId="{087D2280-30BB-4233-8F39-A67297909FF6}">
      <dgm:prSet/>
      <dgm:spPr/>
      <dgm:t>
        <a:bodyPr/>
        <a:lstStyle/>
        <a:p>
          <a:endParaRPr lang="en-US"/>
        </a:p>
      </dgm:t>
    </dgm:pt>
    <dgm:pt modelId="{A65D79CB-E88A-460E-9A5E-4DE2CD275721}">
      <dgm:prSet/>
      <dgm:spPr/>
      <dgm:t>
        <a:bodyPr/>
        <a:lstStyle/>
        <a:p>
          <a:r>
            <a:rPr lang="nl-NL" b="0" dirty="0" err="1"/>
            <a:t>Clozapine</a:t>
          </a:r>
          <a:r>
            <a:rPr lang="nl-NL" b="0" dirty="0"/>
            <a:t> (meest gebruikte antipsychoticum bij </a:t>
          </a:r>
          <a:r>
            <a:rPr lang="nl-NL" b="0" dirty="0" err="1"/>
            <a:t>parkinson</a:t>
          </a:r>
          <a:r>
            <a:rPr lang="nl-NL" b="0" dirty="0"/>
            <a:t>)</a:t>
          </a:r>
        </a:p>
      </dgm:t>
    </dgm:pt>
    <dgm:pt modelId="{F840EDE4-0FBE-4276-9414-78BB9BC089CB}" type="parTrans" cxnId="{F0C2BAAA-6916-4478-B15B-E966046251BC}">
      <dgm:prSet/>
      <dgm:spPr/>
      <dgm:t>
        <a:bodyPr/>
        <a:lstStyle/>
        <a:p>
          <a:endParaRPr lang="nl-NL"/>
        </a:p>
      </dgm:t>
    </dgm:pt>
    <dgm:pt modelId="{71FA83AA-118F-4718-B823-EA93BCDD368A}" type="sibTrans" cxnId="{F0C2BAAA-6916-4478-B15B-E966046251BC}">
      <dgm:prSet/>
      <dgm:spPr/>
      <dgm:t>
        <a:bodyPr/>
        <a:lstStyle/>
        <a:p>
          <a:endParaRPr lang="nl-NL"/>
        </a:p>
      </dgm:t>
    </dgm:pt>
    <dgm:pt modelId="{FC23A9CF-CA75-4849-BFAE-DE47788DE58D}">
      <dgm:prSet/>
      <dgm:spPr/>
      <dgm:t>
        <a:bodyPr/>
        <a:lstStyle/>
        <a:p>
          <a:r>
            <a:rPr lang="nl-NL" b="0" dirty="0"/>
            <a:t>Advanced Therapie (</a:t>
          </a:r>
          <a:r>
            <a:rPr lang="nl-NL" b="0" dirty="0" err="1"/>
            <a:t>duodopa</a:t>
          </a:r>
          <a:r>
            <a:rPr lang="nl-NL" b="0" dirty="0"/>
            <a:t>-pomp, </a:t>
          </a:r>
          <a:r>
            <a:rPr lang="nl-NL" b="0" dirty="0" err="1"/>
            <a:t>apomorfine</a:t>
          </a:r>
          <a:r>
            <a:rPr lang="nl-NL" b="0" dirty="0"/>
            <a:t> of </a:t>
          </a:r>
          <a:r>
            <a:rPr lang="nl-NL" b="0" dirty="0" err="1"/>
            <a:t>Deep</a:t>
          </a:r>
          <a:r>
            <a:rPr lang="nl-NL" b="0" dirty="0"/>
            <a:t> Brain </a:t>
          </a:r>
          <a:r>
            <a:rPr lang="nl-NL" b="0" dirty="0" err="1"/>
            <a:t>Stimulation</a:t>
          </a:r>
          <a:r>
            <a:rPr lang="nl-NL" b="0" dirty="0"/>
            <a:t>)</a:t>
          </a:r>
        </a:p>
      </dgm:t>
    </dgm:pt>
    <dgm:pt modelId="{2897DC97-3B94-43C2-9477-3B86F9A5927D}" type="parTrans" cxnId="{BCCB57C9-6AF2-49BF-88E5-F3B770F5480E}">
      <dgm:prSet/>
      <dgm:spPr/>
      <dgm:t>
        <a:bodyPr/>
        <a:lstStyle/>
        <a:p>
          <a:endParaRPr lang="nl-NL"/>
        </a:p>
      </dgm:t>
    </dgm:pt>
    <dgm:pt modelId="{A1CD8379-92EB-47F8-A45A-47E41EA23F9B}" type="sibTrans" cxnId="{BCCB57C9-6AF2-49BF-88E5-F3B770F5480E}">
      <dgm:prSet/>
      <dgm:spPr/>
      <dgm:t>
        <a:bodyPr/>
        <a:lstStyle/>
        <a:p>
          <a:endParaRPr lang="nl-NL"/>
        </a:p>
      </dgm:t>
    </dgm:pt>
    <dgm:pt modelId="{1B8B7B82-EF70-44B5-80D4-FFB18993F21A}" type="pres">
      <dgm:prSet presAssocID="{7D449765-2BBE-4A03-A862-124918D438A7}" presName="linear" presStyleCnt="0">
        <dgm:presLayoutVars>
          <dgm:animLvl val="lvl"/>
          <dgm:resizeHandles val="exact"/>
        </dgm:presLayoutVars>
      </dgm:prSet>
      <dgm:spPr/>
    </dgm:pt>
    <dgm:pt modelId="{DEE3810D-8180-4553-9979-D4BE2FF34688}" type="pres">
      <dgm:prSet presAssocID="{D256E0C5-3F77-49DE-BA9D-7B80057B07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B4AB8F-6630-47E8-93FF-B05E2AF1F5EC}" type="pres">
      <dgm:prSet presAssocID="{F42FC6CF-3B24-4B95-ADAE-93421BEFA4B9}" presName="spacer" presStyleCnt="0"/>
      <dgm:spPr/>
    </dgm:pt>
    <dgm:pt modelId="{00154068-82D1-4F5F-BA23-C48A2D4E0422}" type="pres">
      <dgm:prSet presAssocID="{1206DFE6-FF37-4B7A-8956-DE566F8BC1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3B86FC-894B-4391-A904-64BAE06B1B52}" type="pres">
      <dgm:prSet presAssocID="{01B0827B-54CD-405D-9CBE-09F89EA4E5C3}" presName="spacer" presStyleCnt="0"/>
      <dgm:spPr/>
    </dgm:pt>
    <dgm:pt modelId="{7CC9086F-68E6-4D15-9104-3485EBAB3ABC}" type="pres">
      <dgm:prSet presAssocID="{A65D79CB-E88A-460E-9A5E-4DE2CD2757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286F2A-FF1F-4228-A1D2-ED367C841925}" type="pres">
      <dgm:prSet presAssocID="{71FA83AA-118F-4718-B823-EA93BCDD368A}" presName="spacer" presStyleCnt="0"/>
      <dgm:spPr/>
    </dgm:pt>
    <dgm:pt modelId="{FA0AD44A-979E-4402-A7CD-C396777D5930}" type="pres">
      <dgm:prSet presAssocID="{FC23A9CF-CA75-4849-BFAE-DE47788DE5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8CC4235-DE72-4B60-AC02-83284C052D05}" type="presOf" srcId="{A65D79CB-E88A-460E-9A5E-4DE2CD275721}" destId="{7CC9086F-68E6-4D15-9104-3485EBAB3ABC}" srcOrd="0" destOrd="0" presId="urn:microsoft.com/office/officeart/2005/8/layout/vList2"/>
    <dgm:cxn modelId="{21DB3C5C-F6C0-4798-A71D-14E8886D1B87}" type="presOf" srcId="{7D449765-2BBE-4A03-A862-124918D438A7}" destId="{1B8B7B82-EF70-44B5-80D4-FFB18993F21A}" srcOrd="0" destOrd="0" presId="urn:microsoft.com/office/officeart/2005/8/layout/vList2"/>
    <dgm:cxn modelId="{FE160F73-0AE5-48ED-9B29-C3245DDE8B1B}" type="presOf" srcId="{1206DFE6-FF37-4B7A-8956-DE566F8BC162}" destId="{00154068-82D1-4F5F-BA23-C48A2D4E0422}" srcOrd="0" destOrd="0" presId="urn:microsoft.com/office/officeart/2005/8/layout/vList2"/>
    <dgm:cxn modelId="{629CD857-414F-4728-B6C9-50D2B3C10B15}" srcId="{7D449765-2BBE-4A03-A862-124918D438A7}" destId="{D256E0C5-3F77-49DE-BA9D-7B80057B07A5}" srcOrd="0" destOrd="0" parTransId="{F68AD55F-F94A-4FC8-AA79-0B2D120D7B24}" sibTransId="{F42FC6CF-3B24-4B95-ADAE-93421BEFA4B9}"/>
    <dgm:cxn modelId="{087D2280-30BB-4233-8F39-A67297909FF6}" srcId="{7D449765-2BBE-4A03-A862-124918D438A7}" destId="{1206DFE6-FF37-4B7A-8956-DE566F8BC162}" srcOrd="1" destOrd="0" parTransId="{30A25572-26DA-43E1-AD31-96B896537FFF}" sibTransId="{01B0827B-54CD-405D-9CBE-09F89EA4E5C3}"/>
    <dgm:cxn modelId="{F0C2BAAA-6916-4478-B15B-E966046251BC}" srcId="{7D449765-2BBE-4A03-A862-124918D438A7}" destId="{A65D79CB-E88A-460E-9A5E-4DE2CD275721}" srcOrd="2" destOrd="0" parTransId="{F840EDE4-0FBE-4276-9414-78BB9BC089CB}" sibTransId="{71FA83AA-118F-4718-B823-EA93BCDD368A}"/>
    <dgm:cxn modelId="{BCCB57C9-6AF2-49BF-88E5-F3B770F5480E}" srcId="{7D449765-2BBE-4A03-A862-124918D438A7}" destId="{FC23A9CF-CA75-4849-BFAE-DE47788DE58D}" srcOrd="3" destOrd="0" parTransId="{2897DC97-3B94-43C2-9477-3B86F9A5927D}" sibTransId="{A1CD8379-92EB-47F8-A45A-47E41EA23F9B}"/>
    <dgm:cxn modelId="{335788D0-05D6-4F67-AD3E-9370E937EB4E}" type="presOf" srcId="{FC23A9CF-CA75-4849-BFAE-DE47788DE58D}" destId="{FA0AD44A-979E-4402-A7CD-C396777D5930}" srcOrd="0" destOrd="0" presId="urn:microsoft.com/office/officeart/2005/8/layout/vList2"/>
    <dgm:cxn modelId="{86D50FFA-27D8-4648-89A5-FA4C3CFC38D4}" type="presOf" srcId="{D256E0C5-3F77-49DE-BA9D-7B80057B07A5}" destId="{DEE3810D-8180-4553-9979-D4BE2FF34688}" srcOrd="0" destOrd="0" presId="urn:microsoft.com/office/officeart/2005/8/layout/vList2"/>
    <dgm:cxn modelId="{68266E72-A66B-41BA-A9A7-20A23612C90E}" type="presParOf" srcId="{1B8B7B82-EF70-44B5-80D4-FFB18993F21A}" destId="{DEE3810D-8180-4553-9979-D4BE2FF34688}" srcOrd="0" destOrd="0" presId="urn:microsoft.com/office/officeart/2005/8/layout/vList2"/>
    <dgm:cxn modelId="{4409E13F-55F9-417E-974B-0E1746932F23}" type="presParOf" srcId="{1B8B7B82-EF70-44B5-80D4-FFB18993F21A}" destId="{22B4AB8F-6630-47E8-93FF-B05E2AF1F5EC}" srcOrd="1" destOrd="0" presId="urn:microsoft.com/office/officeart/2005/8/layout/vList2"/>
    <dgm:cxn modelId="{69103A2B-D220-4241-876C-4BA9FFAB2103}" type="presParOf" srcId="{1B8B7B82-EF70-44B5-80D4-FFB18993F21A}" destId="{00154068-82D1-4F5F-BA23-C48A2D4E0422}" srcOrd="2" destOrd="0" presId="urn:microsoft.com/office/officeart/2005/8/layout/vList2"/>
    <dgm:cxn modelId="{8BBC1490-EFE9-43DC-98F2-463191C5EA83}" type="presParOf" srcId="{1B8B7B82-EF70-44B5-80D4-FFB18993F21A}" destId="{E33B86FC-894B-4391-A904-64BAE06B1B52}" srcOrd="3" destOrd="0" presId="urn:microsoft.com/office/officeart/2005/8/layout/vList2"/>
    <dgm:cxn modelId="{A7A1A0CC-D5C2-4E01-93EC-AE3587FCF748}" type="presParOf" srcId="{1B8B7B82-EF70-44B5-80D4-FFB18993F21A}" destId="{7CC9086F-68E6-4D15-9104-3485EBAB3ABC}" srcOrd="4" destOrd="0" presId="urn:microsoft.com/office/officeart/2005/8/layout/vList2"/>
    <dgm:cxn modelId="{27BB4439-83AF-4674-B03B-017CC5E3AE8C}" type="presParOf" srcId="{1B8B7B82-EF70-44B5-80D4-FFB18993F21A}" destId="{C1286F2A-FF1F-4228-A1D2-ED367C841925}" srcOrd="5" destOrd="0" presId="urn:microsoft.com/office/officeart/2005/8/layout/vList2"/>
    <dgm:cxn modelId="{32E3B4FF-EED4-4C20-B5D2-83B5CD7FCBA8}" type="presParOf" srcId="{1B8B7B82-EF70-44B5-80D4-FFB18993F21A}" destId="{FA0AD44A-979E-4402-A7CD-C396777D59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22884-81CF-4EDB-BE4E-5172811260E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4ACE1B-AD53-4B29-A56A-C23828BE51E3}">
      <dgm:prSet/>
      <dgm:spPr/>
      <dgm:t>
        <a:bodyPr/>
        <a:lstStyle/>
        <a:p>
          <a:r>
            <a:rPr lang="nl-NL" dirty="0"/>
            <a:t>Zoekend tot een diagnose. Soms ‘ziet’ iemand in de omgeving meteen ‘Parkinson’, maar soms ook zijn mensen lang zoekende: </a:t>
          </a:r>
          <a:r>
            <a:rPr lang="nl-NL" dirty="0" err="1"/>
            <a:t>burn</a:t>
          </a:r>
          <a:r>
            <a:rPr lang="nl-NL" dirty="0"/>
            <a:t> out-klachten? Slijmbeursontsteking schouder? Fysiotherapie voor de spieren?</a:t>
          </a:r>
          <a:endParaRPr lang="en-US" dirty="0"/>
        </a:p>
      </dgm:t>
    </dgm:pt>
    <dgm:pt modelId="{4A23107C-82CF-4A2F-98DF-36F1A3FD1B9A}" type="parTrans" cxnId="{A03A8289-E562-4F3A-A1FF-5584042BD80F}">
      <dgm:prSet/>
      <dgm:spPr/>
      <dgm:t>
        <a:bodyPr/>
        <a:lstStyle/>
        <a:p>
          <a:endParaRPr lang="en-US"/>
        </a:p>
      </dgm:t>
    </dgm:pt>
    <dgm:pt modelId="{0A7B6B56-7152-4181-A37F-EB48699F5561}" type="sibTrans" cxnId="{A03A8289-E562-4F3A-A1FF-5584042BD80F}">
      <dgm:prSet/>
      <dgm:spPr/>
      <dgm:t>
        <a:bodyPr/>
        <a:lstStyle/>
        <a:p>
          <a:endParaRPr lang="en-US"/>
        </a:p>
      </dgm:t>
    </dgm:pt>
    <dgm:pt modelId="{627A946D-5868-4FD6-9986-71686E27F360}">
      <dgm:prSet/>
      <dgm:spPr/>
      <dgm:t>
        <a:bodyPr/>
        <a:lstStyle/>
        <a:p>
          <a:r>
            <a:rPr lang="nl-NL" dirty="0"/>
            <a:t>Neuroloog start met tabletten (3x62,5 mg). Positieve werking bevestigd diagnose. Dan al gauw uitbreiding naar 3 of 4 maal daags 125 mg. Soms een </a:t>
          </a:r>
          <a:r>
            <a:rPr lang="nl-NL" dirty="0" err="1"/>
            <a:t>sinemet</a:t>
          </a:r>
          <a:r>
            <a:rPr lang="nl-NL" dirty="0"/>
            <a:t> </a:t>
          </a:r>
          <a:r>
            <a:rPr lang="nl-NL" dirty="0" err="1"/>
            <a:t>retard</a:t>
          </a:r>
          <a:r>
            <a:rPr lang="nl-NL" dirty="0"/>
            <a:t> voor de nacht erbij. ‘Honeymoonfase’</a:t>
          </a:r>
          <a:endParaRPr lang="en-US" dirty="0"/>
        </a:p>
      </dgm:t>
    </dgm:pt>
    <dgm:pt modelId="{255939B7-A2E9-405D-A48A-1E1F82170124}" type="parTrans" cxnId="{22461498-8F4A-477D-BD14-F071FEA36E7B}">
      <dgm:prSet/>
      <dgm:spPr/>
      <dgm:t>
        <a:bodyPr/>
        <a:lstStyle/>
        <a:p>
          <a:endParaRPr lang="en-US"/>
        </a:p>
      </dgm:t>
    </dgm:pt>
    <dgm:pt modelId="{B29DA863-F4D3-49CF-A948-7C432DC45F8E}" type="sibTrans" cxnId="{22461498-8F4A-477D-BD14-F071FEA36E7B}">
      <dgm:prSet/>
      <dgm:spPr/>
      <dgm:t>
        <a:bodyPr/>
        <a:lstStyle/>
        <a:p>
          <a:endParaRPr lang="en-US"/>
        </a:p>
      </dgm:t>
    </dgm:pt>
    <dgm:pt modelId="{E3088FF8-CF65-4886-A3E1-1BC98B5B93C0}">
      <dgm:prSet/>
      <dgm:spPr/>
      <dgm:t>
        <a:bodyPr/>
        <a:lstStyle/>
        <a:p>
          <a:r>
            <a:rPr lang="nl-NL" dirty="0"/>
            <a:t>Patiënt wordt aangemeld bij een multidisciplinaire screening. Komt in aanraking met bijv. ergo, logo, fysio, psycholoog, seksuoloog, etc.</a:t>
          </a:r>
          <a:endParaRPr lang="en-US" dirty="0"/>
        </a:p>
      </dgm:t>
    </dgm:pt>
    <dgm:pt modelId="{694F2DB4-AB80-4336-928D-129913726E0B}" type="parTrans" cxnId="{B3579682-A1CA-462D-A5E6-B5EDA3A8EBF2}">
      <dgm:prSet/>
      <dgm:spPr/>
      <dgm:t>
        <a:bodyPr/>
        <a:lstStyle/>
        <a:p>
          <a:endParaRPr lang="en-US"/>
        </a:p>
      </dgm:t>
    </dgm:pt>
    <dgm:pt modelId="{EDC5F368-5712-4A08-92A2-6A9CF669D4B4}" type="sibTrans" cxnId="{B3579682-A1CA-462D-A5E6-B5EDA3A8EBF2}">
      <dgm:prSet/>
      <dgm:spPr/>
      <dgm:t>
        <a:bodyPr/>
        <a:lstStyle/>
        <a:p>
          <a:endParaRPr lang="en-US"/>
        </a:p>
      </dgm:t>
    </dgm:pt>
    <dgm:pt modelId="{13C8BDFF-0763-4A38-8BA1-DC767B23A3CC}">
      <dgm:prSet/>
      <dgm:spPr/>
      <dgm:t>
        <a:bodyPr/>
        <a:lstStyle/>
        <a:p>
          <a:r>
            <a:rPr lang="nl-NL" dirty="0"/>
            <a:t>Soms vragen patiënten om een second opinion bij het Radboud. Niet per se verbetering. Geeft wel bevestiging.</a:t>
          </a:r>
          <a:endParaRPr lang="en-US" dirty="0"/>
        </a:p>
      </dgm:t>
    </dgm:pt>
    <dgm:pt modelId="{B7A46008-BEF8-4976-98B4-E5DC2EC0B1A7}" type="parTrans" cxnId="{428CF5F4-08E1-4647-B64E-3DC66D40ED1D}">
      <dgm:prSet/>
      <dgm:spPr/>
      <dgm:t>
        <a:bodyPr/>
        <a:lstStyle/>
        <a:p>
          <a:endParaRPr lang="en-US"/>
        </a:p>
      </dgm:t>
    </dgm:pt>
    <dgm:pt modelId="{F7DB5EC9-23C7-4847-A8B4-D462ABA898FF}" type="sibTrans" cxnId="{428CF5F4-08E1-4647-B64E-3DC66D40ED1D}">
      <dgm:prSet/>
      <dgm:spPr/>
      <dgm:t>
        <a:bodyPr/>
        <a:lstStyle/>
        <a:p>
          <a:endParaRPr lang="en-US"/>
        </a:p>
      </dgm:t>
    </dgm:pt>
    <dgm:pt modelId="{ED0FD4B8-19D4-4647-912F-F411BACC6C0F}">
      <dgm:prSet/>
      <dgm:spPr/>
      <dgm:t>
        <a:bodyPr/>
        <a:lstStyle/>
        <a:p>
          <a:r>
            <a:rPr lang="nl-NL" dirty="0"/>
            <a:t>Ziekte wordt grilliger. Er zal meer geaccepteerd moeten worden, maar lukt niet altijd.</a:t>
          </a:r>
          <a:endParaRPr lang="en-US" dirty="0"/>
        </a:p>
      </dgm:t>
    </dgm:pt>
    <dgm:pt modelId="{580A6568-658D-4691-96BF-20A92151A02C}" type="parTrans" cxnId="{55B92E29-77CD-4EFA-9DE2-5823E2472B14}">
      <dgm:prSet/>
      <dgm:spPr/>
      <dgm:t>
        <a:bodyPr/>
        <a:lstStyle/>
        <a:p>
          <a:endParaRPr lang="en-US"/>
        </a:p>
      </dgm:t>
    </dgm:pt>
    <dgm:pt modelId="{E10B7DC4-4C6D-4ACF-8FAF-AEDB33927F3C}" type="sibTrans" cxnId="{55B92E29-77CD-4EFA-9DE2-5823E2472B14}">
      <dgm:prSet/>
      <dgm:spPr/>
      <dgm:t>
        <a:bodyPr/>
        <a:lstStyle/>
        <a:p>
          <a:endParaRPr lang="en-US"/>
        </a:p>
      </dgm:t>
    </dgm:pt>
    <dgm:pt modelId="{AE15A826-8AFB-4AC9-A1E3-A718F794F2AE}">
      <dgm:prSet/>
      <dgm:spPr/>
      <dgm:t>
        <a:bodyPr/>
        <a:lstStyle/>
        <a:p>
          <a:r>
            <a:rPr lang="en-US" dirty="0"/>
            <a:t>De </a:t>
          </a:r>
          <a:r>
            <a:rPr lang="en-US" dirty="0" err="1"/>
            <a:t>zorg</a:t>
          </a:r>
          <a:r>
            <a:rPr lang="en-US" dirty="0"/>
            <a:t> </a:t>
          </a:r>
          <a:r>
            <a:rPr lang="en-US" dirty="0" err="1"/>
            <a:t>wordt</a:t>
          </a:r>
          <a:r>
            <a:rPr lang="en-US" dirty="0"/>
            <a:t> steeds </a:t>
          </a:r>
          <a:r>
            <a:rPr lang="en-US" dirty="0" err="1"/>
            <a:t>gecompliceerder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fysiek</a:t>
          </a:r>
          <a:r>
            <a:rPr lang="en-US" dirty="0"/>
            <a:t> </a:t>
          </a:r>
          <a:r>
            <a:rPr lang="en-US" dirty="0" err="1"/>
            <a:t>vaak</a:t>
          </a:r>
          <a:r>
            <a:rPr lang="en-US" dirty="0"/>
            <a:t> </a:t>
          </a:r>
          <a:r>
            <a:rPr lang="en-US" dirty="0" err="1"/>
            <a:t>ook</a:t>
          </a:r>
          <a:r>
            <a:rPr lang="en-US" dirty="0"/>
            <a:t> steeds </a:t>
          </a:r>
          <a:r>
            <a:rPr lang="en-US" dirty="0" err="1"/>
            <a:t>zwaarder</a:t>
          </a:r>
          <a:r>
            <a:rPr lang="en-US" dirty="0"/>
            <a:t>. </a:t>
          </a:r>
          <a:r>
            <a:rPr lang="en-US" dirty="0" err="1"/>
            <a:t>Multidiscplinair</a:t>
          </a:r>
          <a:r>
            <a:rPr lang="en-US" dirty="0"/>
            <a:t> </a:t>
          </a:r>
          <a:r>
            <a:rPr lang="en-US" dirty="0" err="1"/>
            <a:t>werken</a:t>
          </a:r>
          <a:r>
            <a:rPr lang="en-US" dirty="0"/>
            <a:t> is </a:t>
          </a:r>
          <a:r>
            <a:rPr lang="en-US" dirty="0" err="1"/>
            <a:t>belangrijk</a:t>
          </a:r>
          <a:r>
            <a:rPr lang="en-US" dirty="0"/>
            <a:t>, maar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ook</a:t>
          </a:r>
          <a:r>
            <a:rPr lang="en-US" dirty="0"/>
            <a:t> </a:t>
          </a:r>
          <a:r>
            <a:rPr lang="en-US" dirty="0" err="1"/>
            <a:t>als</a:t>
          </a:r>
          <a:r>
            <a:rPr lang="en-US" dirty="0"/>
            <a:t> ‘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veel</a:t>
          </a:r>
          <a:r>
            <a:rPr lang="en-US" dirty="0"/>
            <a:t>’ </a:t>
          </a:r>
          <a:r>
            <a:rPr lang="en-US" dirty="0" err="1"/>
            <a:t>worden</a:t>
          </a:r>
          <a:r>
            <a:rPr lang="en-US" dirty="0"/>
            <a:t> </a:t>
          </a:r>
          <a:r>
            <a:rPr lang="en-US" dirty="0" err="1"/>
            <a:t>ervaren</a:t>
          </a:r>
          <a:r>
            <a:rPr lang="en-US" dirty="0"/>
            <a:t>. </a:t>
          </a:r>
          <a:r>
            <a:rPr lang="en-US" dirty="0" err="1"/>
            <a:t>Denk</a:t>
          </a:r>
          <a:r>
            <a:rPr lang="en-US" dirty="0"/>
            <a:t> </a:t>
          </a:r>
          <a:r>
            <a:rPr lang="en-US" dirty="0" err="1"/>
            <a:t>aan</a:t>
          </a:r>
          <a:r>
            <a:rPr lang="en-US" dirty="0"/>
            <a:t> Advance Care Planning!</a:t>
          </a:r>
        </a:p>
      </dgm:t>
    </dgm:pt>
    <dgm:pt modelId="{0BCA99F4-D143-4A7A-A890-3E07287BD921}" type="parTrans" cxnId="{4E5FBAFB-8B66-4557-9E64-ABE973449335}">
      <dgm:prSet/>
      <dgm:spPr/>
      <dgm:t>
        <a:bodyPr/>
        <a:lstStyle/>
        <a:p>
          <a:endParaRPr lang="nl-NL"/>
        </a:p>
      </dgm:t>
    </dgm:pt>
    <dgm:pt modelId="{22F95D54-6F8B-4FEC-9A63-4752963D18B9}" type="sibTrans" cxnId="{4E5FBAFB-8B66-4557-9E64-ABE973449335}">
      <dgm:prSet/>
      <dgm:spPr/>
      <dgm:t>
        <a:bodyPr/>
        <a:lstStyle/>
        <a:p>
          <a:endParaRPr lang="nl-NL"/>
        </a:p>
      </dgm:t>
    </dgm:pt>
    <dgm:pt modelId="{C598D297-5C57-4EEA-B643-99DA2935608A}" type="pres">
      <dgm:prSet presAssocID="{30922884-81CF-4EDB-BE4E-5172811260E4}" presName="linear" presStyleCnt="0">
        <dgm:presLayoutVars>
          <dgm:animLvl val="lvl"/>
          <dgm:resizeHandles val="exact"/>
        </dgm:presLayoutVars>
      </dgm:prSet>
      <dgm:spPr/>
    </dgm:pt>
    <dgm:pt modelId="{C3A61BE9-F88E-4507-BB8A-E2345F02DAD0}" type="pres">
      <dgm:prSet presAssocID="{554ACE1B-AD53-4B29-A56A-C23828BE51E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082CAFD-2A44-4E0C-BF56-429698A68457}" type="pres">
      <dgm:prSet presAssocID="{0A7B6B56-7152-4181-A37F-EB48699F5561}" presName="spacer" presStyleCnt="0"/>
      <dgm:spPr/>
    </dgm:pt>
    <dgm:pt modelId="{E41D0AD5-439A-47C7-B504-0A7F611E2753}" type="pres">
      <dgm:prSet presAssocID="{627A946D-5868-4FD6-9986-71686E27F36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3A52909-0352-4618-B1EB-D7577C4393B1}" type="pres">
      <dgm:prSet presAssocID="{B29DA863-F4D3-49CF-A948-7C432DC45F8E}" presName="spacer" presStyleCnt="0"/>
      <dgm:spPr/>
    </dgm:pt>
    <dgm:pt modelId="{3B2E2D3A-825E-40C1-84B6-CDBBDBF1F4F3}" type="pres">
      <dgm:prSet presAssocID="{E3088FF8-CF65-4886-A3E1-1BC98B5B93C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2DD2159-C0E4-45AD-A12E-D1252EE9165C}" type="pres">
      <dgm:prSet presAssocID="{EDC5F368-5712-4A08-92A2-6A9CF669D4B4}" presName="spacer" presStyleCnt="0"/>
      <dgm:spPr/>
    </dgm:pt>
    <dgm:pt modelId="{E0DE63B8-631E-4AB1-BAC3-0D6D0079A9BC}" type="pres">
      <dgm:prSet presAssocID="{13C8BDFF-0763-4A38-8BA1-DC767B23A3C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3B8BC81-74A9-433A-85FF-E9CAE6E7C336}" type="pres">
      <dgm:prSet presAssocID="{F7DB5EC9-23C7-4847-A8B4-D462ABA898FF}" presName="spacer" presStyleCnt="0"/>
      <dgm:spPr/>
    </dgm:pt>
    <dgm:pt modelId="{0B1A68E3-0519-4C53-8FB4-BAC37684D969}" type="pres">
      <dgm:prSet presAssocID="{ED0FD4B8-19D4-4647-912F-F411BACC6C0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B9DB6A7-441F-4411-B859-269FD5D74A2A}" type="pres">
      <dgm:prSet presAssocID="{E10B7DC4-4C6D-4ACF-8FAF-AEDB33927F3C}" presName="spacer" presStyleCnt="0"/>
      <dgm:spPr/>
    </dgm:pt>
    <dgm:pt modelId="{EE0D9DBA-3756-4E7C-A96A-961A8AC48C6F}" type="pres">
      <dgm:prSet presAssocID="{AE15A826-8AFB-4AC9-A1E3-A718F794F2A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FBADA15-75F9-4262-BC3C-DA5083097707}" type="presOf" srcId="{554ACE1B-AD53-4B29-A56A-C23828BE51E3}" destId="{C3A61BE9-F88E-4507-BB8A-E2345F02DAD0}" srcOrd="0" destOrd="0" presId="urn:microsoft.com/office/officeart/2005/8/layout/vList2"/>
    <dgm:cxn modelId="{55B92E29-77CD-4EFA-9DE2-5823E2472B14}" srcId="{30922884-81CF-4EDB-BE4E-5172811260E4}" destId="{ED0FD4B8-19D4-4647-912F-F411BACC6C0F}" srcOrd="4" destOrd="0" parTransId="{580A6568-658D-4691-96BF-20A92151A02C}" sibTransId="{E10B7DC4-4C6D-4ACF-8FAF-AEDB33927F3C}"/>
    <dgm:cxn modelId="{944C5342-27EC-4F3D-8BE3-C28B58B9B066}" type="presOf" srcId="{13C8BDFF-0763-4A38-8BA1-DC767B23A3CC}" destId="{E0DE63B8-631E-4AB1-BAC3-0D6D0079A9BC}" srcOrd="0" destOrd="0" presId="urn:microsoft.com/office/officeart/2005/8/layout/vList2"/>
    <dgm:cxn modelId="{B3579682-A1CA-462D-A5E6-B5EDA3A8EBF2}" srcId="{30922884-81CF-4EDB-BE4E-5172811260E4}" destId="{E3088FF8-CF65-4886-A3E1-1BC98B5B93C0}" srcOrd="2" destOrd="0" parTransId="{694F2DB4-AB80-4336-928D-129913726E0B}" sibTransId="{EDC5F368-5712-4A08-92A2-6A9CF669D4B4}"/>
    <dgm:cxn modelId="{A03A8289-E562-4F3A-A1FF-5584042BD80F}" srcId="{30922884-81CF-4EDB-BE4E-5172811260E4}" destId="{554ACE1B-AD53-4B29-A56A-C23828BE51E3}" srcOrd="0" destOrd="0" parTransId="{4A23107C-82CF-4A2F-98DF-36F1A3FD1B9A}" sibTransId="{0A7B6B56-7152-4181-A37F-EB48699F5561}"/>
    <dgm:cxn modelId="{22461498-8F4A-477D-BD14-F071FEA36E7B}" srcId="{30922884-81CF-4EDB-BE4E-5172811260E4}" destId="{627A946D-5868-4FD6-9986-71686E27F360}" srcOrd="1" destOrd="0" parTransId="{255939B7-A2E9-405D-A48A-1E1F82170124}" sibTransId="{B29DA863-F4D3-49CF-A948-7C432DC45F8E}"/>
    <dgm:cxn modelId="{83F10DAA-5512-4DFF-9330-80F541714E6A}" type="presOf" srcId="{627A946D-5868-4FD6-9986-71686E27F360}" destId="{E41D0AD5-439A-47C7-B504-0A7F611E2753}" srcOrd="0" destOrd="0" presId="urn:microsoft.com/office/officeart/2005/8/layout/vList2"/>
    <dgm:cxn modelId="{D38A93B1-E993-47B0-85AC-ED322876732E}" type="presOf" srcId="{30922884-81CF-4EDB-BE4E-5172811260E4}" destId="{C598D297-5C57-4EEA-B643-99DA2935608A}" srcOrd="0" destOrd="0" presId="urn:microsoft.com/office/officeart/2005/8/layout/vList2"/>
    <dgm:cxn modelId="{9C0F69E9-4766-4AAA-902A-0E86AEE4DB86}" type="presOf" srcId="{E3088FF8-CF65-4886-A3E1-1BC98B5B93C0}" destId="{3B2E2D3A-825E-40C1-84B6-CDBBDBF1F4F3}" srcOrd="0" destOrd="0" presId="urn:microsoft.com/office/officeart/2005/8/layout/vList2"/>
    <dgm:cxn modelId="{428CF5F4-08E1-4647-B64E-3DC66D40ED1D}" srcId="{30922884-81CF-4EDB-BE4E-5172811260E4}" destId="{13C8BDFF-0763-4A38-8BA1-DC767B23A3CC}" srcOrd="3" destOrd="0" parTransId="{B7A46008-BEF8-4976-98B4-E5DC2EC0B1A7}" sibTransId="{F7DB5EC9-23C7-4847-A8B4-D462ABA898FF}"/>
    <dgm:cxn modelId="{AF94DFFA-9FC2-405B-9175-384A7287503C}" type="presOf" srcId="{AE15A826-8AFB-4AC9-A1E3-A718F794F2AE}" destId="{EE0D9DBA-3756-4E7C-A96A-961A8AC48C6F}" srcOrd="0" destOrd="0" presId="urn:microsoft.com/office/officeart/2005/8/layout/vList2"/>
    <dgm:cxn modelId="{4E5FBAFB-8B66-4557-9E64-ABE973449335}" srcId="{30922884-81CF-4EDB-BE4E-5172811260E4}" destId="{AE15A826-8AFB-4AC9-A1E3-A718F794F2AE}" srcOrd="5" destOrd="0" parTransId="{0BCA99F4-D143-4A7A-A890-3E07287BD921}" sibTransId="{22F95D54-6F8B-4FEC-9A63-4752963D18B9}"/>
    <dgm:cxn modelId="{3D3794FF-23D6-4D62-899D-37A2A57EBA33}" type="presOf" srcId="{ED0FD4B8-19D4-4647-912F-F411BACC6C0F}" destId="{0B1A68E3-0519-4C53-8FB4-BAC37684D969}" srcOrd="0" destOrd="0" presId="urn:microsoft.com/office/officeart/2005/8/layout/vList2"/>
    <dgm:cxn modelId="{B5349216-A484-453D-9FF7-E6F204231FC3}" type="presParOf" srcId="{C598D297-5C57-4EEA-B643-99DA2935608A}" destId="{C3A61BE9-F88E-4507-BB8A-E2345F02DAD0}" srcOrd="0" destOrd="0" presId="urn:microsoft.com/office/officeart/2005/8/layout/vList2"/>
    <dgm:cxn modelId="{9A1E3C8D-3943-4BAC-8157-70B71182B709}" type="presParOf" srcId="{C598D297-5C57-4EEA-B643-99DA2935608A}" destId="{0082CAFD-2A44-4E0C-BF56-429698A68457}" srcOrd="1" destOrd="0" presId="urn:microsoft.com/office/officeart/2005/8/layout/vList2"/>
    <dgm:cxn modelId="{0DED58FE-979B-4819-B764-12C725E2DE32}" type="presParOf" srcId="{C598D297-5C57-4EEA-B643-99DA2935608A}" destId="{E41D0AD5-439A-47C7-B504-0A7F611E2753}" srcOrd="2" destOrd="0" presId="urn:microsoft.com/office/officeart/2005/8/layout/vList2"/>
    <dgm:cxn modelId="{3081F367-D408-4B16-A639-F74576D02F86}" type="presParOf" srcId="{C598D297-5C57-4EEA-B643-99DA2935608A}" destId="{C3A52909-0352-4618-B1EB-D7577C4393B1}" srcOrd="3" destOrd="0" presId="urn:microsoft.com/office/officeart/2005/8/layout/vList2"/>
    <dgm:cxn modelId="{93D8E076-19E7-49AC-A81A-BCDB6CCF3453}" type="presParOf" srcId="{C598D297-5C57-4EEA-B643-99DA2935608A}" destId="{3B2E2D3A-825E-40C1-84B6-CDBBDBF1F4F3}" srcOrd="4" destOrd="0" presId="urn:microsoft.com/office/officeart/2005/8/layout/vList2"/>
    <dgm:cxn modelId="{DEAB8A35-2A6B-4305-BDAC-D84959D7AEB0}" type="presParOf" srcId="{C598D297-5C57-4EEA-B643-99DA2935608A}" destId="{12DD2159-C0E4-45AD-A12E-D1252EE9165C}" srcOrd="5" destOrd="0" presId="urn:microsoft.com/office/officeart/2005/8/layout/vList2"/>
    <dgm:cxn modelId="{734023C5-FD90-4719-A70F-360C36E85E20}" type="presParOf" srcId="{C598D297-5C57-4EEA-B643-99DA2935608A}" destId="{E0DE63B8-631E-4AB1-BAC3-0D6D0079A9BC}" srcOrd="6" destOrd="0" presId="urn:microsoft.com/office/officeart/2005/8/layout/vList2"/>
    <dgm:cxn modelId="{5392DCA4-EC8E-4421-B1E7-0D879D9B1E47}" type="presParOf" srcId="{C598D297-5C57-4EEA-B643-99DA2935608A}" destId="{43B8BC81-74A9-433A-85FF-E9CAE6E7C336}" srcOrd="7" destOrd="0" presId="urn:microsoft.com/office/officeart/2005/8/layout/vList2"/>
    <dgm:cxn modelId="{3DED19AF-21EF-44E4-88F2-A28EEE8E7D2E}" type="presParOf" srcId="{C598D297-5C57-4EEA-B643-99DA2935608A}" destId="{0B1A68E3-0519-4C53-8FB4-BAC37684D969}" srcOrd="8" destOrd="0" presId="urn:microsoft.com/office/officeart/2005/8/layout/vList2"/>
    <dgm:cxn modelId="{CE171B62-A789-435B-BA93-57FA06359F63}" type="presParOf" srcId="{C598D297-5C57-4EEA-B643-99DA2935608A}" destId="{4B9DB6A7-441F-4411-B859-269FD5D74A2A}" srcOrd="9" destOrd="0" presId="urn:microsoft.com/office/officeart/2005/8/layout/vList2"/>
    <dgm:cxn modelId="{D4371AF5-8803-4941-8879-763F97DF7DD9}" type="presParOf" srcId="{C598D297-5C57-4EEA-B643-99DA2935608A}" destId="{EE0D9DBA-3756-4E7C-A96A-961A8AC48C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C85D91-D6C3-4815-B4B0-7FA64BD5E4C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6A0A7CF-44D3-42F4-B0C7-322E449B6DEA}">
      <dgm:prSet/>
      <dgm:spPr/>
      <dgm:t>
        <a:bodyPr/>
        <a:lstStyle/>
        <a:p>
          <a:r>
            <a:rPr lang="en-US" dirty="0"/>
            <a:t>De </a:t>
          </a:r>
          <a:r>
            <a:rPr lang="en-US" dirty="0" err="1"/>
            <a:t>oorzaak</a:t>
          </a:r>
          <a:r>
            <a:rPr lang="en-US" dirty="0"/>
            <a:t> van </a:t>
          </a:r>
          <a:r>
            <a:rPr lang="en-US" dirty="0" err="1"/>
            <a:t>parkinsonisme</a:t>
          </a:r>
          <a:r>
            <a:rPr lang="en-US" dirty="0"/>
            <a:t> </a:t>
          </a:r>
          <a:r>
            <a:rPr lang="en-US" dirty="0" err="1"/>
            <a:t>ligt</a:t>
          </a:r>
          <a:r>
            <a:rPr lang="en-US" dirty="0"/>
            <a:t> </a:t>
          </a:r>
          <a:r>
            <a:rPr lang="en-US" dirty="0" err="1"/>
            <a:t>anders</a:t>
          </a:r>
          <a:r>
            <a:rPr lang="en-US" dirty="0"/>
            <a:t>.</a:t>
          </a:r>
        </a:p>
      </dgm:t>
    </dgm:pt>
    <dgm:pt modelId="{3A574454-2D1E-4F52-B46B-7DEBFEF99AAB}" type="parTrans" cxnId="{CD5C7119-356C-4CDC-AA6F-9CCF46967519}">
      <dgm:prSet/>
      <dgm:spPr/>
      <dgm:t>
        <a:bodyPr/>
        <a:lstStyle/>
        <a:p>
          <a:endParaRPr lang="en-US"/>
        </a:p>
      </dgm:t>
    </dgm:pt>
    <dgm:pt modelId="{937A986B-C806-4A4C-AABA-E0D98248B721}" type="sibTrans" cxnId="{CD5C7119-356C-4CDC-AA6F-9CCF46967519}">
      <dgm:prSet/>
      <dgm:spPr/>
      <dgm:t>
        <a:bodyPr/>
        <a:lstStyle/>
        <a:p>
          <a:endParaRPr lang="en-US"/>
        </a:p>
      </dgm:t>
    </dgm:pt>
    <dgm:pt modelId="{6CC91CF7-06B6-4B4F-B0F3-1F8FF272AB46}">
      <dgm:prSet/>
      <dgm:spPr/>
      <dgm:t>
        <a:bodyPr/>
        <a:lstStyle/>
        <a:p>
          <a:r>
            <a:rPr lang="nl-NL" dirty="0"/>
            <a:t>Mensen met parkinsonisme hebben ongeveer dezelfde klachten</a:t>
          </a:r>
          <a:endParaRPr lang="en-US" dirty="0"/>
        </a:p>
      </dgm:t>
    </dgm:pt>
    <dgm:pt modelId="{0923123E-EBD1-47B9-BCAA-273B6A33B88A}" type="parTrans" cxnId="{62D43DA8-F1E9-4A50-9721-A8B339D7F0AE}">
      <dgm:prSet/>
      <dgm:spPr/>
      <dgm:t>
        <a:bodyPr/>
        <a:lstStyle/>
        <a:p>
          <a:endParaRPr lang="en-US"/>
        </a:p>
      </dgm:t>
    </dgm:pt>
    <dgm:pt modelId="{FE1F848A-5FAE-4BB8-8854-71088BB73E86}" type="sibTrans" cxnId="{62D43DA8-F1E9-4A50-9721-A8B339D7F0AE}">
      <dgm:prSet/>
      <dgm:spPr/>
      <dgm:t>
        <a:bodyPr/>
        <a:lstStyle/>
        <a:p>
          <a:endParaRPr lang="en-US"/>
        </a:p>
      </dgm:t>
    </dgm:pt>
    <dgm:pt modelId="{2577C837-877E-4040-B879-1EC0FBB36036}">
      <dgm:prSet/>
      <dgm:spPr/>
      <dgm:t>
        <a:bodyPr/>
        <a:lstStyle/>
        <a:p>
          <a:r>
            <a:rPr lang="en-US" dirty="0" err="1"/>
            <a:t>Mensen</a:t>
          </a:r>
          <a:r>
            <a:rPr lang="en-US" dirty="0"/>
            <a:t> met </a:t>
          </a:r>
          <a:r>
            <a:rPr lang="en-US" dirty="0" err="1"/>
            <a:t>parkinsonisme</a:t>
          </a:r>
          <a:r>
            <a:rPr lang="en-US" dirty="0"/>
            <a:t> </a:t>
          </a:r>
          <a:r>
            <a:rPr lang="en-US" dirty="0" err="1"/>
            <a:t>raken</a:t>
          </a:r>
          <a:r>
            <a:rPr lang="en-US" dirty="0"/>
            <a:t> </a:t>
          </a:r>
          <a:r>
            <a:rPr lang="en-US" dirty="0" err="1"/>
            <a:t>eerder</a:t>
          </a:r>
          <a:r>
            <a:rPr lang="en-US" dirty="0"/>
            <a:t> </a:t>
          </a:r>
          <a:r>
            <a:rPr lang="en-US" dirty="0" err="1"/>
            <a:t>invalide</a:t>
          </a:r>
          <a:endParaRPr lang="en-US" dirty="0"/>
        </a:p>
      </dgm:t>
    </dgm:pt>
    <dgm:pt modelId="{394EA711-3A40-40DC-901C-2D95CCFAF375}" type="parTrans" cxnId="{292A73DF-720D-47AE-A28C-B015AE3C6131}">
      <dgm:prSet/>
      <dgm:spPr/>
      <dgm:t>
        <a:bodyPr/>
        <a:lstStyle/>
        <a:p>
          <a:endParaRPr lang="nl-NL"/>
        </a:p>
      </dgm:t>
    </dgm:pt>
    <dgm:pt modelId="{23440D62-8427-49A1-AD4E-D28FC6B1E43F}" type="sibTrans" cxnId="{292A73DF-720D-47AE-A28C-B015AE3C6131}">
      <dgm:prSet/>
      <dgm:spPr/>
      <dgm:t>
        <a:bodyPr/>
        <a:lstStyle/>
        <a:p>
          <a:endParaRPr lang="nl-NL"/>
        </a:p>
      </dgm:t>
    </dgm:pt>
    <dgm:pt modelId="{51EC5727-CAC8-4569-978D-B582C55AC76F}">
      <dgm:prSet/>
      <dgm:spPr/>
      <dgm:t>
        <a:bodyPr/>
        <a:lstStyle/>
        <a:p>
          <a:r>
            <a:rPr lang="nl-NL"/>
            <a:t>Medicatie </a:t>
          </a:r>
          <a:r>
            <a:rPr lang="nl-NL" dirty="0"/>
            <a:t>werkt niet voldoende bij Parkinsonisme</a:t>
          </a:r>
          <a:endParaRPr lang="en-US" dirty="0"/>
        </a:p>
      </dgm:t>
    </dgm:pt>
    <dgm:pt modelId="{0F9F73C4-2FFB-4CDB-8CA0-983C0FA1034B}" type="parTrans" cxnId="{0485387C-25FA-4D5C-B4B7-B34423F5509A}">
      <dgm:prSet/>
      <dgm:spPr/>
      <dgm:t>
        <a:bodyPr/>
        <a:lstStyle/>
        <a:p>
          <a:endParaRPr lang="nl-NL"/>
        </a:p>
      </dgm:t>
    </dgm:pt>
    <dgm:pt modelId="{C192C31A-6342-4C1F-90AE-FE151ECA4206}" type="sibTrans" cxnId="{0485387C-25FA-4D5C-B4B7-B34423F5509A}">
      <dgm:prSet/>
      <dgm:spPr/>
      <dgm:t>
        <a:bodyPr/>
        <a:lstStyle/>
        <a:p>
          <a:endParaRPr lang="nl-NL"/>
        </a:p>
      </dgm:t>
    </dgm:pt>
    <dgm:pt modelId="{97D47F8B-CD8F-40A7-B83D-9B636EC779AF}" type="pres">
      <dgm:prSet presAssocID="{88C85D91-D6C3-4815-B4B0-7FA64BD5E4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50F469-DFF9-4A19-B3C8-EBEA68D64ED2}" type="pres">
      <dgm:prSet presAssocID="{A6A0A7CF-44D3-42F4-B0C7-322E449B6DEA}" presName="hierRoot1" presStyleCnt="0"/>
      <dgm:spPr/>
    </dgm:pt>
    <dgm:pt modelId="{C463B3D9-CDA1-4AE3-B94A-589D355175F6}" type="pres">
      <dgm:prSet presAssocID="{A6A0A7CF-44D3-42F4-B0C7-322E449B6DEA}" presName="composite" presStyleCnt="0"/>
      <dgm:spPr/>
    </dgm:pt>
    <dgm:pt modelId="{A3A25CBB-8A3D-4213-96F6-96902B5AEC23}" type="pres">
      <dgm:prSet presAssocID="{A6A0A7CF-44D3-42F4-B0C7-322E449B6DEA}" presName="background" presStyleLbl="node0" presStyleIdx="0" presStyleCnt="4"/>
      <dgm:spPr/>
    </dgm:pt>
    <dgm:pt modelId="{4261EBED-7639-494B-84FE-A631EAEB8A21}" type="pres">
      <dgm:prSet presAssocID="{A6A0A7CF-44D3-42F4-B0C7-322E449B6DEA}" presName="text" presStyleLbl="fgAcc0" presStyleIdx="0" presStyleCnt="4">
        <dgm:presLayoutVars>
          <dgm:chPref val="3"/>
        </dgm:presLayoutVars>
      </dgm:prSet>
      <dgm:spPr/>
    </dgm:pt>
    <dgm:pt modelId="{211AF853-49E8-4063-A4D2-C70D4E952050}" type="pres">
      <dgm:prSet presAssocID="{A6A0A7CF-44D3-42F4-B0C7-322E449B6DEA}" presName="hierChild2" presStyleCnt="0"/>
      <dgm:spPr/>
    </dgm:pt>
    <dgm:pt modelId="{58896FE3-64DE-42D1-904E-F4F824C2B882}" type="pres">
      <dgm:prSet presAssocID="{51EC5727-CAC8-4569-978D-B582C55AC76F}" presName="hierRoot1" presStyleCnt="0"/>
      <dgm:spPr/>
    </dgm:pt>
    <dgm:pt modelId="{831C8A0B-6CB9-4480-AAAC-F5722BD1BB91}" type="pres">
      <dgm:prSet presAssocID="{51EC5727-CAC8-4569-978D-B582C55AC76F}" presName="composite" presStyleCnt="0"/>
      <dgm:spPr/>
    </dgm:pt>
    <dgm:pt modelId="{E4659CF4-E5D0-4907-981F-497F139B3749}" type="pres">
      <dgm:prSet presAssocID="{51EC5727-CAC8-4569-978D-B582C55AC76F}" presName="background" presStyleLbl="node0" presStyleIdx="1" presStyleCnt="4"/>
      <dgm:spPr/>
    </dgm:pt>
    <dgm:pt modelId="{0DE05755-6609-47D9-ACC6-0FCB0678D5F7}" type="pres">
      <dgm:prSet presAssocID="{51EC5727-CAC8-4569-978D-B582C55AC76F}" presName="text" presStyleLbl="fgAcc0" presStyleIdx="1" presStyleCnt="4">
        <dgm:presLayoutVars>
          <dgm:chPref val="3"/>
        </dgm:presLayoutVars>
      </dgm:prSet>
      <dgm:spPr/>
    </dgm:pt>
    <dgm:pt modelId="{39D55EE2-F0AB-493D-B358-E15CDBBDF3F5}" type="pres">
      <dgm:prSet presAssocID="{51EC5727-CAC8-4569-978D-B582C55AC76F}" presName="hierChild2" presStyleCnt="0"/>
      <dgm:spPr/>
    </dgm:pt>
    <dgm:pt modelId="{5B55A087-03B6-47DC-9579-37C0C4301C31}" type="pres">
      <dgm:prSet presAssocID="{6CC91CF7-06B6-4B4F-B0F3-1F8FF272AB46}" presName="hierRoot1" presStyleCnt="0"/>
      <dgm:spPr/>
    </dgm:pt>
    <dgm:pt modelId="{49DF12EA-B389-4A1B-B637-B3661BC9181A}" type="pres">
      <dgm:prSet presAssocID="{6CC91CF7-06B6-4B4F-B0F3-1F8FF272AB46}" presName="composite" presStyleCnt="0"/>
      <dgm:spPr/>
    </dgm:pt>
    <dgm:pt modelId="{2C9E9C35-1F79-4A08-89BB-DAF526DA2B81}" type="pres">
      <dgm:prSet presAssocID="{6CC91CF7-06B6-4B4F-B0F3-1F8FF272AB46}" presName="background" presStyleLbl="node0" presStyleIdx="2" presStyleCnt="4"/>
      <dgm:spPr/>
    </dgm:pt>
    <dgm:pt modelId="{F94B6612-761B-4F39-B0FE-C9DF82C3AD78}" type="pres">
      <dgm:prSet presAssocID="{6CC91CF7-06B6-4B4F-B0F3-1F8FF272AB46}" presName="text" presStyleLbl="fgAcc0" presStyleIdx="2" presStyleCnt="4">
        <dgm:presLayoutVars>
          <dgm:chPref val="3"/>
        </dgm:presLayoutVars>
      </dgm:prSet>
      <dgm:spPr/>
    </dgm:pt>
    <dgm:pt modelId="{F548F527-8774-49C7-A793-5682C607FBA1}" type="pres">
      <dgm:prSet presAssocID="{6CC91CF7-06B6-4B4F-B0F3-1F8FF272AB46}" presName="hierChild2" presStyleCnt="0"/>
      <dgm:spPr/>
    </dgm:pt>
    <dgm:pt modelId="{0CD727E3-AD1E-4321-999B-A4AC1FB58D22}" type="pres">
      <dgm:prSet presAssocID="{2577C837-877E-4040-B879-1EC0FBB36036}" presName="hierRoot1" presStyleCnt="0"/>
      <dgm:spPr/>
    </dgm:pt>
    <dgm:pt modelId="{65663CD6-5A42-42EF-9745-A8003071BADF}" type="pres">
      <dgm:prSet presAssocID="{2577C837-877E-4040-B879-1EC0FBB36036}" presName="composite" presStyleCnt="0"/>
      <dgm:spPr/>
    </dgm:pt>
    <dgm:pt modelId="{A1E847C3-DDA7-4B7F-B1F6-A1F36658972A}" type="pres">
      <dgm:prSet presAssocID="{2577C837-877E-4040-B879-1EC0FBB36036}" presName="background" presStyleLbl="node0" presStyleIdx="3" presStyleCnt="4"/>
      <dgm:spPr/>
    </dgm:pt>
    <dgm:pt modelId="{054A9013-E6A9-493F-8A4D-0EB2239EFEDE}" type="pres">
      <dgm:prSet presAssocID="{2577C837-877E-4040-B879-1EC0FBB36036}" presName="text" presStyleLbl="fgAcc0" presStyleIdx="3" presStyleCnt="4">
        <dgm:presLayoutVars>
          <dgm:chPref val="3"/>
        </dgm:presLayoutVars>
      </dgm:prSet>
      <dgm:spPr/>
    </dgm:pt>
    <dgm:pt modelId="{81B327E0-3763-43BE-AA1A-97C05F48C7B6}" type="pres">
      <dgm:prSet presAssocID="{2577C837-877E-4040-B879-1EC0FBB36036}" presName="hierChild2" presStyleCnt="0"/>
      <dgm:spPr/>
    </dgm:pt>
  </dgm:ptLst>
  <dgm:cxnLst>
    <dgm:cxn modelId="{CD5C7119-356C-4CDC-AA6F-9CCF46967519}" srcId="{88C85D91-D6C3-4815-B4B0-7FA64BD5E4C8}" destId="{A6A0A7CF-44D3-42F4-B0C7-322E449B6DEA}" srcOrd="0" destOrd="0" parTransId="{3A574454-2D1E-4F52-B46B-7DEBFEF99AAB}" sibTransId="{937A986B-C806-4A4C-AABA-E0D98248B721}"/>
    <dgm:cxn modelId="{F2EB282C-84CD-4649-B639-7ECCD9E771C1}" type="presOf" srcId="{2577C837-877E-4040-B879-1EC0FBB36036}" destId="{054A9013-E6A9-493F-8A4D-0EB2239EFEDE}" srcOrd="0" destOrd="0" presId="urn:microsoft.com/office/officeart/2005/8/layout/hierarchy1"/>
    <dgm:cxn modelId="{CA469E6E-23DB-4C55-901E-750BFFF222B9}" type="presOf" srcId="{88C85D91-D6C3-4815-B4B0-7FA64BD5E4C8}" destId="{97D47F8B-CD8F-40A7-B83D-9B636EC779AF}" srcOrd="0" destOrd="0" presId="urn:microsoft.com/office/officeart/2005/8/layout/hierarchy1"/>
    <dgm:cxn modelId="{0485387C-25FA-4D5C-B4B7-B34423F5509A}" srcId="{88C85D91-D6C3-4815-B4B0-7FA64BD5E4C8}" destId="{51EC5727-CAC8-4569-978D-B582C55AC76F}" srcOrd="1" destOrd="0" parTransId="{0F9F73C4-2FFB-4CDB-8CA0-983C0FA1034B}" sibTransId="{C192C31A-6342-4C1F-90AE-FE151ECA4206}"/>
    <dgm:cxn modelId="{7A3803A0-3487-4FC0-9FAA-3FFBA6FF2A8B}" type="presOf" srcId="{6CC91CF7-06B6-4B4F-B0F3-1F8FF272AB46}" destId="{F94B6612-761B-4F39-B0FE-C9DF82C3AD78}" srcOrd="0" destOrd="0" presId="urn:microsoft.com/office/officeart/2005/8/layout/hierarchy1"/>
    <dgm:cxn modelId="{62D43DA8-F1E9-4A50-9721-A8B339D7F0AE}" srcId="{88C85D91-D6C3-4815-B4B0-7FA64BD5E4C8}" destId="{6CC91CF7-06B6-4B4F-B0F3-1F8FF272AB46}" srcOrd="2" destOrd="0" parTransId="{0923123E-EBD1-47B9-BCAA-273B6A33B88A}" sibTransId="{FE1F848A-5FAE-4BB8-8854-71088BB73E86}"/>
    <dgm:cxn modelId="{533A99B2-0842-4A69-844B-2B35652A96A4}" type="presOf" srcId="{A6A0A7CF-44D3-42F4-B0C7-322E449B6DEA}" destId="{4261EBED-7639-494B-84FE-A631EAEB8A21}" srcOrd="0" destOrd="0" presId="urn:microsoft.com/office/officeart/2005/8/layout/hierarchy1"/>
    <dgm:cxn modelId="{FB6CEFC9-0C6F-474D-AA59-DBA927E6F723}" type="presOf" srcId="{51EC5727-CAC8-4569-978D-B582C55AC76F}" destId="{0DE05755-6609-47D9-ACC6-0FCB0678D5F7}" srcOrd="0" destOrd="0" presId="urn:microsoft.com/office/officeart/2005/8/layout/hierarchy1"/>
    <dgm:cxn modelId="{292A73DF-720D-47AE-A28C-B015AE3C6131}" srcId="{88C85D91-D6C3-4815-B4B0-7FA64BD5E4C8}" destId="{2577C837-877E-4040-B879-1EC0FBB36036}" srcOrd="3" destOrd="0" parTransId="{394EA711-3A40-40DC-901C-2D95CCFAF375}" sibTransId="{23440D62-8427-49A1-AD4E-D28FC6B1E43F}"/>
    <dgm:cxn modelId="{10655996-95A9-4CFD-93C9-D8B2D84CA3E1}" type="presParOf" srcId="{97D47F8B-CD8F-40A7-B83D-9B636EC779AF}" destId="{5750F469-DFF9-4A19-B3C8-EBEA68D64ED2}" srcOrd="0" destOrd="0" presId="urn:microsoft.com/office/officeart/2005/8/layout/hierarchy1"/>
    <dgm:cxn modelId="{1FC917F8-4674-485B-B42F-94972B6984F6}" type="presParOf" srcId="{5750F469-DFF9-4A19-B3C8-EBEA68D64ED2}" destId="{C463B3D9-CDA1-4AE3-B94A-589D355175F6}" srcOrd="0" destOrd="0" presId="urn:microsoft.com/office/officeart/2005/8/layout/hierarchy1"/>
    <dgm:cxn modelId="{2C7C3A61-EB8E-401C-B1DA-75579FA86E57}" type="presParOf" srcId="{C463B3D9-CDA1-4AE3-B94A-589D355175F6}" destId="{A3A25CBB-8A3D-4213-96F6-96902B5AEC23}" srcOrd="0" destOrd="0" presId="urn:microsoft.com/office/officeart/2005/8/layout/hierarchy1"/>
    <dgm:cxn modelId="{962AE3A0-D5C3-49DF-AFE6-96AB48396DFC}" type="presParOf" srcId="{C463B3D9-CDA1-4AE3-B94A-589D355175F6}" destId="{4261EBED-7639-494B-84FE-A631EAEB8A21}" srcOrd="1" destOrd="0" presId="urn:microsoft.com/office/officeart/2005/8/layout/hierarchy1"/>
    <dgm:cxn modelId="{11682088-7FE4-422B-A9B3-C67DD4021F29}" type="presParOf" srcId="{5750F469-DFF9-4A19-B3C8-EBEA68D64ED2}" destId="{211AF853-49E8-4063-A4D2-C70D4E952050}" srcOrd="1" destOrd="0" presId="urn:microsoft.com/office/officeart/2005/8/layout/hierarchy1"/>
    <dgm:cxn modelId="{4289A3DD-3C26-44CF-A643-F85F55BA2A58}" type="presParOf" srcId="{97D47F8B-CD8F-40A7-B83D-9B636EC779AF}" destId="{58896FE3-64DE-42D1-904E-F4F824C2B882}" srcOrd="1" destOrd="0" presId="urn:microsoft.com/office/officeart/2005/8/layout/hierarchy1"/>
    <dgm:cxn modelId="{A9166453-3622-47A1-9E3F-8D7DE538B12D}" type="presParOf" srcId="{58896FE3-64DE-42D1-904E-F4F824C2B882}" destId="{831C8A0B-6CB9-4480-AAAC-F5722BD1BB91}" srcOrd="0" destOrd="0" presId="urn:microsoft.com/office/officeart/2005/8/layout/hierarchy1"/>
    <dgm:cxn modelId="{98A8D343-44FF-4911-8F47-AE5204CBD6FB}" type="presParOf" srcId="{831C8A0B-6CB9-4480-AAAC-F5722BD1BB91}" destId="{E4659CF4-E5D0-4907-981F-497F139B3749}" srcOrd="0" destOrd="0" presId="urn:microsoft.com/office/officeart/2005/8/layout/hierarchy1"/>
    <dgm:cxn modelId="{F4995822-0FE7-4A08-AF1E-8D0A16696F59}" type="presParOf" srcId="{831C8A0B-6CB9-4480-AAAC-F5722BD1BB91}" destId="{0DE05755-6609-47D9-ACC6-0FCB0678D5F7}" srcOrd="1" destOrd="0" presId="urn:microsoft.com/office/officeart/2005/8/layout/hierarchy1"/>
    <dgm:cxn modelId="{A1AAD33F-FE9B-4CC0-AE7D-482541EAF331}" type="presParOf" srcId="{58896FE3-64DE-42D1-904E-F4F824C2B882}" destId="{39D55EE2-F0AB-493D-B358-E15CDBBDF3F5}" srcOrd="1" destOrd="0" presId="urn:microsoft.com/office/officeart/2005/8/layout/hierarchy1"/>
    <dgm:cxn modelId="{D27BE4AB-81DF-4D99-BA34-95BFCBDEA60C}" type="presParOf" srcId="{97D47F8B-CD8F-40A7-B83D-9B636EC779AF}" destId="{5B55A087-03B6-47DC-9579-37C0C4301C31}" srcOrd="2" destOrd="0" presId="urn:microsoft.com/office/officeart/2005/8/layout/hierarchy1"/>
    <dgm:cxn modelId="{316F3B05-89A7-4F14-972B-928124B02D43}" type="presParOf" srcId="{5B55A087-03B6-47DC-9579-37C0C4301C31}" destId="{49DF12EA-B389-4A1B-B637-B3661BC9181A}" srcOrd="0" destOrd="0" presId="urn:microsoft.com/office/officeart/2005/8/layout/hierarchy1"/>
    <dgm:cxn modelId="{659A10D7-C41A-4B48-A062-8D1664659798}" type="presParOf" srcId="{49DF12EA-B389-4A1B-B637-B3661BC9181A}" destId="{2C9E9C35-1F79-4A08-89BB-DAF526DA2B81}" srcOrd="0" destOrd="0" presId="urn:microsoft.com/office/officeart/2005/8/layout/hierarchy1"/>
    <dgm:cxn modelId="{EEBC8590-6D67-4BC1-A1C4-29FE536AD6A7}" type="presParOf" srcId="{49DF12EA-B389-4A1B-B637-B3661BC9181A}" destId="{F94B6612-761B-4F39-B0FE-C9DF82C3AD78}" srcOrd="1" destOrd="0" presId="urn:microsoft.com/office/officeart/2005/8/layout/hierarchy1"/>
    <dgm:cxn modelId="{BCF00453-AAC4-4674-9271-093509FF943D}" type="presParOf" srcId="{5B55A087-03B6-47DC-9579-37C0C4301C31}" destId="{F548F527-8774-49C7-A793-5682C607FBA1}" srcOrd="1" destOrd="0" presId="urn:microsoft.com/office/officeart/2005/8/layout/hierarchy1"/>
    <dgm:cxn modelId="{FA30866F-94AE-45D2-98BD-69C317913AC0}" type="presParOf" srcId="{97D47F8B-CD8F-40A7-B83D-9B636EC779AF}" destId="{0CD727E3-AD1E-4321-999B-A4AC1FB58D22}" srcOrd="3" destOrd="0" presId="urn:microsoft.com/office/officeart/2005/8/layout/hierarchy1"/>
    <dgm:cxn modelId="{9F52E8E7-0CD0-48F1-9AC5-EAA890C11339}" type="presParOf" srcId="{0CD727E3-AD1E-4321-999B-A4AC1FB58D22}" destId="{65663CD6-5A42-42EF-9745-A8003071BADF}" srcOrd="0" destOrd="0" presId="urn:microsoft.com/office/officeart/2005/8/layout/hierarchy1"/>
    <dgm:cxn modelId="{B64C5101-7B20-46F1-B932-150D68AB18B9}" type="presParOf" srcId="{65663CD6-5A42-42EF-9745-A8003071BADF}" destId="{A1E847C3-DDA7-4B7F-B1F6-A1F36658972A}" srcOrd="0" destOrd="0" presId="urn:microsoft.com/office/officeart/2005/8/layout/hierarchy1"/>
    <dgm:cxn modelId="{5662E248-DABC-4E79-BBAB-A1C5F598ED65}" type="presParOf" srcId="{65663CD6-5A42-42EF-9745-A8003071BADF}" destId="{054A9013-E6A9-493F-8A4D-0EB2239EFEDE}" srcOrd="1" destOrd="0" presId="urn:microsoft.com/office/officeart/2005/8/layout/hierarchy1"/>
    <dgm:cxn modelId="{CAA9E2C8-4D6C-4C51-89C3-859085EEC8D7}" type="presParOf" srcId="{0CD727E3-AD1E-4321-999B-A4AC1FB58D22}" destId="{81B327E0-3763-43BE-AA1A-97C05F48C7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61BE9-F88E-4507-BB8A-E2345F02DAD0}">
      <dsp:nvSpPr>
        <dsp:cNvPr id="0" name=""/>
        <dsp:cNvSpPr/>
      </dsp:nvSpPr>
      <dsp:spPr>
        <a:xfrm>
          <a:off x="0" y="3867"/>
          <a:ext cx="5574597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Lichamelijke klachten</a:t>
          </a:r>
          <a:endParaRPr lang="en-US" sz="2400" kern="1200"/>
        </a:p>
      </dsp:txBody>
      <dsp:txXfrm>
        <a:off x="46541" y="50408"/>
        <a:ext cx="5481515" cy="860321"/>
      </dsp:txXfrm>
    </dsp:sp>
    <dsp:sp modelId="{E41D0AD5-439A-47C7-B504-0A7F611E2753}">
      <dsp:nvSpPr>
        <dsp:cNvPr id="0" name=""/>
        <dsp:cNvSpPr/>
      </dsp:nvSpPr>
      <dsp:spPr>
        <a:xfrm>
          <a:off x="0" y="1026390"/>
          <a:ext cx="5574597" cy="953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Mentale klachten</a:t>
          </a:r>
          <a:endParaRPr lang="en-US" sz="2400" kern="1200"/>
        </a:p>
      </dsp:txBody>
      <dsp:txXfrm>
        <a:off x="46541" y="1072931"/>
        <a:ext cx="5481515" cy="860321"/>
      </dsp:txXfrm>
    </dsp:sp>
    <dsp:sp modelId="{3B2E2D3A-825E-40C1-84B6-CDBBDBF1F4F3}">
      <dsp:nvSpPr>
        <dsp:cNvPr id="0" name=""/>
        <dsp:cNvSpPr/>
      </dsp:nvSpPr>
      <dsp:spPr>
        <a:xfrm>
          <a:off x="0" y="2048914"/>
          <a:ext cx="5574597" cy="9534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Omgang met kan lastig zijn (voor team en mantelzorgers)</a:t>
          </a:r>
          <a:endParaRPr lang="en-US" sz="2400" kern="1200"/>
        </a:p>
      </dsp:txBody>
      <dsp:txXfrm>
        <a:off x="46541" y="2095455"/>
        <a:ext cx="5481515" cy="860321"/>
      </dsp:txXfrm>
    </dsp:sp>
    <dsp:sp modelId="{E0DE63B8-631E-4AB1-BAC3-0D6D0079A9BC}">
      <dsp:nvSpPr>
        <dsp:cNvPr id="0" name=""/>
        <dsp:cNvSpPr/>
      </dsp:nvSpPr>
      <dsp:spPr>
        <a:xfrm>
          <a:off x="0" y="3071438"/>
          <a:ext cx="5574597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Patiënten zijn veel verspreid over de regio (0-3 patiënten per wijkteam)</a:t>
          </a:r>
          <a:endParaRPr lang="en-US" sz="2400" kern="1200" dirty="0"/>
        </a:p>
      </dsp:txBody>
      <dsp:txXfrm>
        <a:off x="46541" y="3117979"/>
        <a:ext cx="5481515" cy="860321"/>
      </dsp:txXfrm>
    </dsp:sp>
    <dsp:sp modelId="{0B1A68E3-0519-4C53-8FB4-BAC37684D969}">
      <dsp:nvSpPr>
        <dsp:cNvPr id="0" name=""/>
        <dsp:cNvSpPr/>
      </dsp:nvSpPr>
      <dsp:spPr>
        <a:xfrm>
          <a:off x="0" y="4093962"/>
          <a:ext cx="5574597" cy="9534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Complexe problematiek (veelal ouderen in latere fase van de ziekte)</a:t>
          </a:r>
          <a:endParaRPr lang="en-US" sz="2400" kern="1200"/>
        </a:p>
      </dsp:txBody>
      <dsp:txXfrm>
        <a:off x="46541" y="4140503"/>
        <a:ext cx="5481515" cy="860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3810D-8180-4553-9979-D4BE2FF34688}">
      <dsp:nvSpPr>
        <dsp:cNvPr id="0" name=""/>
        <dsp:cNvSpPr/>
      </dsp:nvSpPr>
      <dsp:spPr>
        <a:xfrm>
          <a:off x="0" y="65372"/>
          <a:ext cx="6367912" cy="15103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Dopamine (</a:t>
          </a:r>
          <a:r>
            <a:rPr lang="nl-NL" sz="2700" i="1" kern="1200"/>
            <a:t>Sinemet</a:t>
          </a:r>
          <a:r>
            <a:rPr lang="nl-NL" sz="2700" kern="1200"/>
            <a:t>, </a:t>
          </a:r>
          <a:r>
            <a:rPr lang="nl-NL" sz="2700" i="1" kern="1200"/>
            <a:t>Madopar</a:t>
          </a:r>
          <a:r>
            <a:rPr lang="nl-NL" sz="2700" kern="1200"/>
            <a:t>, levodopa-carbidopa)</a:t>
          </a:r>
          <a:endParaRPr lang="en-US" sz="2700" kern="1200"/>
        </a:p>
      </dsp:txBody>
      <dsp:txXfrm>
        <a:off x="73731" y="139103"/>
        <a:ext cx="6220450" cy="1362934"/>
      </dsp:txXfrm>
    </dsp:sp>
    <dsp:sp modelId="{00154068-82D1-4F5F-BA23-C48A2D4E0422}">
      <dsp:nvSpPr>
        <dsp:cNvPr id="0" name=""/>
        <dsp:cNvSpPr/>
      </dsp:nvSpPr>
      <dsp:spPr>
        <a:xfrm>
          <a:off x="0" y="1653529"/>
          <a:ext cx="6367912" cy="151039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Dopamine-agonisten (</a:t>
          </a:r>
          <a:r>
            <a:rPr lang="nl-NL" sz="2700" b="0" i="1" kern="1200" dirty="0"/>
            <a:t>Bromocriptine (</a:t>
          </a:r>
          <a:r>
            <a:rPr lang="nl-NL" sz="2700" b="0" i="1" kern="1200" dirty="0" err="1"/>
            <a:t>Parlodel</a:t>
          </a:r>
          <a:r>
            <a:rPr lang="nl-NL" sz="2700" b="0" i="1" kern="1200" dirty="0"/>
            <a:t>), </a:t>
          </a:r>
          <a:r>
            <a:rPr lang="nl-NL" sz="2700" b="0" i="1" kern="1200" dirty="0" err="1"/>
            <a:t>Pergolide</a:t>
          </a:r>
          <a:r>
            <a:rPr lang="nl-NL" sz="2700" b="0" i="1" kern="1200" dirty="0"/>
            <a:t> (</a:t>
          </a:r>
          <a:r>
            <a:rPr lang="nl-NL" sz="2700" b="0" i="1" kern="1200" dirty="0" err="1"/>
            <a:t>Permax</a:t>
          </a:r>
          <a:r>
            <a:rPr lang="nl-NL" sz="2700" b="0" i="1" kern="1200" dirty="0"/>
            <a:t>), </a:t>
          </a:r>
          <a:r>
            <a:rPr lang="nl-NL" sz="2700" b="0" i="1" kern="1200" dirty="0" err="1"/>
            <a:t>Pramipexole</a:t>
          </a:r>
          <a:r>
            <a:rPr lang="nl-NL" sz="2700" b="0" i="1" kern="1200" dirty="0"/>
            <a:t> (</a:t>
          </a:r>
          <a:r>
            <a:rPr lang="nl-NL" sz="2700" b="0" i="1" kern="1200" dirty="0" err="1"/>
            <a:t>Sifrol</a:t>
          </a:r>
          <a:r>
            <a:rPr lang="nl-NL" sz="2700" b="0" i="1" kern="1200" dirty="0"/>
            <a:t>), </a:t>
          </a:r>
          <a:r>
            <a:rPr lang="nl-NL" sz="2700" b="0" i="1" kern="1200" dirty="0" err="1"/>
            <a:t>Ropinorole</a:t>
          </a:r>
          <a:r>
            <a:rPr lang="nl-NL" sz="2700" b="0" i="1" kern="1200" dirty="0"/>
            <a:t> (</a:t>
          </a:r>
          <a:r>
            <a:rPr lang="nl-NL" sz="2700" b="0" i="1" kern="1200" dirty="0" err="1"/>
            <a:t>Requip</a:t>
          </a:r>
          <a:r>
            <a:rPr lang="nl-NL" sz="2700" b="0" kern="1200" dirty="0"/>
            <a:t>)</a:t>
          </a:r>
        </a:p>
      </dsp:txBody>
      <dsp:txXfrm>
        <a:off x="73731" y="1727260"/>
        <a:ext cx="6220450" cy="1362934"/>
      </dsp:txXfrm>
    </dsp:sp>
    <dsp:sp modelId="{7CC9086F-68E6-4D15-9104-3485EBAB3ABC}">
      <dsp:nvSpPr>
        <dsp:cNvPr id="0" name=""/>
        <dsp:cNvSpPr/>
      </dsp:nvSpPr>
      <dsp:spPr>
        <a:xfrm>
          <a:off x="0" y="3241686"/>
          <a:ext cx="6367912" cy="151039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b="0" kern="1200" dirty="0" err="1"/>
            <a:t>Clozapine</a:t>
          </a:r>
          <a:r>
            <a:rPr lang="nl-NL" sz="2700" b="0" kern="1200" dirty="0"/>
            <a:t> (meest gebruikte antipsychoticum bij </a:t>
          </a:r>
          <a:r>
            <a:rPr lang="nl-NL" sz="2700" b="0" kern="1200" dirty="0" err="1"/>
            <a:t>parkinson</a:t>
          </a:r>
          <a:r>
            <a:rPr lang="nl-NL" sz="2700" b="0" kern="1200" dirty="0"/>
            <a:t>)</a:t>
          </a:r>
        </a:p>
      </dsp:txBody>
      <dsp:txXfrm>
        <a:off x="73731" y="3315417"/>
        <a:ext cx="6220450" cy="1362934"/>
      </dsp:txXfrm>
    </dsp:sp>
    <dsp:sp modelId="{FA0AD44A-979E-4402-A7CD-C396777D5930}">
      <dsp:nvSpPr>
        <dsp:cNvPr id="0" name=""/>
        <dsp:cNvSpPr/>
      </dsp:nvSpPr>
      <dsp:spPr>
        <a:xfrm>
          <a:off x="0" y="4829843"/>
          <a:ext cx="6367912" cy="151039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b="0" kern="1200" dirty="0"/>
            <a:t>Advanced Therapie (</a:t>
          </a:r>
          <a:r>
            <a:rPr lang="nl-NL" sz="2700" b="0" kern="1200" dirty="0" err="1"/>
            <a:t>duodopa</a:t>
          </a:r>
          <a:r>
            <a:rPr lang="nl-NL" sz="2700" b="0" kern="1200" dirty="0"/>
            <a:t>-pomp, </a:t>
          </a:r>
          <a:r>
            <a:rPr lang="nl-NL" sz="2700" b="0" kern="1200" dirty="0" err="1"/>
            <a:t>apomorfine</a:t>
          </a:r>
          <a:r>
            <a:rPr lang="nl-NL" sz="2700" b="0" kern="1200" dirty="0"/>
            <a:t> of </a:t>
          </a:r>
          <a:r>
            <a:rPr lang="nl-NL" sz="2700" b="0" kern="1200" dirty="0" err="1"/>
            <a:t>Deep</a:t>
          </a:r>
          <a:r>
            <a:rPr lang="nl-NL" sz="2700" b="0" kern="1200" dirty="0"/>
            <a:t> Brain </a:t>
          </a:r>
          <a:r>
            <a:rPr lang="nl-NL" sz="2700" b="0" kern="1200" dirty="0" err="1"/>
            <a:t>Stimulation</a:t>
          </a:r>
          <a:r>
            <a:rPr lang="nl-NL" sz="2700" b="0" kern="1200" dirty="0"/>
            <a:t>)</a:t>
          </a:r>
        </a:p>
      </dsp:txBody>
      <dsp:txXfrm>
        <a:off x="73731" y="4903574"/>
        <a:ext cx="6220450" cy="1362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61BE9-F88E-4507-BB8A-E2345F02DAD0}">
      <dsp:nvSpPr>
        <dsp:cNvPr id="0" name=""/>
        <dsp:cNvSpPr/>
      </dsp:nvSpPr>
      <dsp:spPr>
        <a:xfrm>
          <a:off x="0" y="115236"/>
          <a:ext cx="5574597" cy="769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Zoekend tot een diagnose. Soms ‘ziet’ iemand in de omgeving meteen ‘Parkinson’, maar soms ook zijn mensen lang zoekende: </a:t>
          </a:r>
          <a:r>
            <a:rPr lang="nl-NL" sz="1400" kern="1200" dirty="0" err="1"/>
            <a:t>burn</a:t>
          </a:r>
          <a:r>
            <a:rPr lang="nl-NL" sz="1400" kern="1200" dirty="0"/>
            <a:t> out-klachten? Slijmbeursontsteking schouder? Fysiotherapie voor de spieren?</a:t>
          </a:r>
          <a:endParaRPr lang="en-US" sz="1400" kern="1200" dirty="0"/>
        </a:p>
      </dsp:txBody>
      <dsp:txXfrm>
        <a:off x="37581" y="152817"/>
        <a:ext cx="5499435" cy="694697"/>
      </dsp:txXfrm>
    </dsp:sp>
    <dsp:sp modelId="{E41D0AD5-439A-47C7-B504-0A7F611E2753}">
      <dsp:nvSpPr>
        <dsp:cNvPr id="0" name=""/>
        <dsp:cNvSpPr/>
      </dsp:nvSpPr>
      <dsp:spPr>
        <a:xfrm>
          <a:off x="0" y="925416"/>
          <a:ext cx="5574597" cy="7698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Neuroloog start met tabletten (3x62,5 mg). Positieve werking bevestigd diagnose. Dan al gauw uitbreiding naar 3 of 4 maal daags 125 mg. Soms een </a:t>
          </a:r>
          <a:r>
            <a:rPr lang="nl-NL" sz="1400" kern="1200" dirty="0" err="1"/>
            <a:t>sinemet</a:t>
          </a:r>
          <a:r>
            <a:rPr lang="nl-NL" sz="1400" kern="1200" dirty="0"/>
            <a:t> </a:t>
          </a:r>
          <a:r>
            <a:rPr lang="nl-NL" sz="1400" kern="1200" dirty="0" err="1"/>
            <a:t>retard</a:t>
          </a:r>
          <a:r>
            <a:rPr lang="nl-NL" sz="1400" kern="1200" dirty="0"/>
            <a:t> voor de nacht erbij. ‘Honeymoonfase’</a:t>
          </a:r>
          <a:endParaRPr lang="en-US" sz="1400" kern="1200" dirty="0"/>
        </a:p>
      </dsp:txBody>
      <dsp:txXfrm>
        <a:off x="37581" y="962997"/>
        <a:ext cx="5499435" cy="694697"/>
      </dsp:txXfrm>
    </dsp:sp>
    <dsp:sp modelId="{3B2E2D3A-825E-40C1-84B6-CDBBDBF1F4F3}">
      <dsp:nvSpPr>
        <dsp:cNvPr id="0" name=""/>
        <dsp:cNvSpPr/>
      </dsp:nvSpPr>
      <dsp:spPr>
        <a:xfrm>
          <a:off x="0" y="1735596"/>
          <a:ext cx="5574597" cy="7698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Patiënt wordt aangemeld bij een multidisciplinaire screening. Komt in aanraking met bijv. ergo, logo, fysio, psycholoog, seksuoloog, etc.</a:t>
          </a:r>
          <a:endParaRPr lang="en-US" sz="1400" kern="1200" dirty="0"/>
        </a:p>
      </dsp:txBody>
      <dsp:txXfrm>
        <a:off x="37581" y="1773177"/>
        <a:ext cx="5499435" cy="694697"/>
      </dsp:txXfrm>
    </dsp:sp>
    <dsp:sp modelId="{E0DE63B8-631E-4AB1-BAC3-0D6D0079A9BC}">
      <dsp:nvSpPr>
        <dsp:cNvPr id="0" name=""/>
        <dsp:cNvSpPr/>
      </dsp:nvSpPr>
      <dsp:spPr>
        <a:xfrm>
          <a:off x="0" y="2545776"/>
          <a:ext cx="5574597" cy="7698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Soms vragen patiënten om een second opinion bij het Radboud. Niet per se verbetering. Geeft wel bevestiging.</a:t>
          </a:r>
          <a:endParaRPr lang="en-US" sz="1400" kern="1200" dirty="0"/>
        </a:p>
      </dsp:txBody>
      <dsp:txXfrm>
        <a:off x="37581" y="2583357"/>
        <a:ext cx="5499435" cy="694697"/>
      </dsp:txXfrm>
    </dsp:sp>
    <dsp:sp modelId="{0B1A68E3-0519-4C53-8FB4-BAC37684D969}">
      <dsp:nvSpPr>
        <dsp:cNvPr id="0" name=""/>
        <dsp:cNvSpPr/>
      </dsp:nvSpPr>
      <dsp:spPr>
        <a:xfrm>
          <a:off x="0" y="3355956"/>
          <a:ext cx="5574597" cy="76985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Ziekte wordt grilliger. Er zal meer geaccepteerd moeten worden, maar lukt niet altijd.</a:t>
          </a:r>
          <a:endParaRPr lang="en-US" sz="1400" kern="1200" dirty="0"/>
        </a:p>
      </dsp:txBody>
      <dsp:txXfrm>
        <a:off x="37581" y="3393537"/>
        <a:ext cx="5499435" cy="694697"/>
      </dsp:txXfrm>
    </dsp:sp>
    <dsp:sp modelId="{EE0D9DBA-3756-4E7C-A96A-961A8AC48C6F}">
      <dsp:nvSpPr>
        <dsp:cNvPr id="0" name=""/>
        <dsp:cNvSpPr/>
      </dsp:nvSpPr>
      <dsp:spPr>
        <a:xfrm>
          <a:off x="0" y="4166136"/>
          <a:ext cx="5574597" cy="769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 </a:t>
          </a:r>
          <a:r>
            <a:rPr lang="en-US" sz="1400" kern="1200" dirty="0" err="1"/>
            <a:t>zorg</a:t>
          </a:r>
          <a:r>
            <a:rPr lang="en-US" sz="1400" kern="1200" dirty="0"/>
            <a:t> </a:t>
          </a:r>
          <a:r>
            <a:rPr lang="en-US" sz="1400" kern="1200" dirty="0" err="1"/>
            <a:t>wordt</a:t>
          </a:r>
          <a:r>
            <a:rPr lang="en-US" sz="1400" kern="1200" dirty="0"/>
            <a:t> steeds </a:t>
          </a:r>
          <a:r>
            <a:rPr lang="en-US" sz="1400" kern="1200" dirty="0" err="1"/>
            <a:t>gecompliceerder</a:t>
          </a:r>
          <a:r>
            <a:rPr lang="en-US" sz="1400" kern="1200" dirty="0"/>
            <a:t> </a:t>
          </a:r>
          <a:r>
            <a:rPr lang="en-US" sz="1400" kern="1200" dirty="0" err="1"/>
            <a:t>en</a:t>
          </a:r>
          <a:r>
            <a:rPr lang="en-US" sz="1400" kern="1200" dirty="0"/>
            <a:t> </a:t>
          </a:r>
          <a:r>
            <a:rPr lang="en-US" sz="1400" kern="1200" dirty="0" err="1"/>
            <a:t>fysiek</a:t>
          </a:r>
          <a:r>
            <a:rPr lang="en-US" sz="1400" kern="1200" dirty="0"/>
            <a:t> </a:t>
          </a:r>
          <a:r>
            <a:rPr lang="en-US" sz="1400" kern="1200" dirty="0" err="1"/>
            <a:t>vaak</a:t>
          </a:r>
          <a:r>
            <a:rPr lang="en-US" sz="1400" kern="1200" dirty="0"/>
            <a:t> </a:t>
          </a:r>
          <a:r>
            <a:rPr lang="en-US" sz="1400" kern="1200" dirty="0" err="1"/>
            <a:t>ook</a:t>
          </a:r>
          <a:r>
            <a:rPr lang="en-US" sz="1400" kern="1200" dirty="0"/>
            <a:t> steeds </a:t>
          </a:r>
          <a:r>
            <a:rPr lang="en-US" sz="1400" kern="1200" dirty="0" err="1"/>
            <a:t>zwaarder</a:t>
          </a:r>
          <a:r>
            <a:rPr lang="en-US" sz="1400" kern="1200" dirty="0"/>
            <a:t>. </a:t>
          </a:r>
          <a:r>
            <a:rPr lang="en-US" sz="1400" kern="1200" dirty="0" err="1"/>
            <a:t>Multidiscplinair</a:t>
          </a:r>
          <a:r>
            <a:rPr lang="en-US" sz="1400" kern="1200" dirty="0"/>
            <a:t> </a:t>
          </a:r>
          <a:r>
            <a:rPr lang="en-US" sz="1400" kern="1200" dirty="0" err="1"/>
            <a:t>werken</a:t>
          </a:r>
          <a:r>
            <a:rPr lang="en-US" sz="1400" kern="1200" dirty="0"/>
            <a:t> is </a:t>
          </a:r>
          <a:r>
            <a:rPr lang="en-US" sz="1400" kern="1200" dirty="0" err="1"/>
            <a:t>belangrijk</a:t>
          </a:r>
          <a:r>
            <a:rPr lang="en-US" sz="1400" kern="1200" dirty="0"/>
            <a:t>, maar </a:t>
          </a:r>
          <a:r>
            <a:rPr lang="en-US" sz="1400" kern="1200" dirty="0" err="1"/>
            <a:t>kan</a:t>
          </a:r>
          <a:r>
            <a:rPr lang="en-US" sz="1400" kern="1200" dirty="0"/>
            <a:t> </a:t>
          </a:r>
          <a:r>
            <a:rPr lang="en-US" sz="1400" kern="1200" dirty="0" err="1"/>
            <a:t>ook</a:t>
          </a:r>
          <a:r>
            <a:rPr lang="en-US" sz="1400" kern="1200" dirty="0"/>
            <a:t> </a:t>
          </a:r>
          <a:r>
            <a:rPr lang="en-US" sz="1400" kern="1200" dirty="0" err="1"/>
            <a:t>als</a:t>
          </a:r>
          <a:r>
            <a:rPr lang="en-US" sz="1400" kern="1200" dirty="0"/>
            <a:t> ‘</a:t>
          </a:r>
          <a:r>
            <a:rPr lang="en-US" sz="1400" kern="1200" dirty="0" err="1"/>
            <a:t>te</a:t>
          </a:r>
          <a:r>
            <a:rPr lang="en-US" sz="1400" kern="1200" dirty="0"/>
            <a:t> </a:t>
          </a:r>
          <a:r>
            <a:rPr lang="en-US" sz="1400" kern="1200" dirty="0" err="1"/>
            <a:t>veel</a:t>
          </a:r>
          <a:r>
            <a:rPr lang="en-US" sz="1400" kern="1200" dirty="0"/>
            <a:t>’ </a:t>
          </a:r>
          <a:r>
            <a:rPr lang="en-US" sz="1400" kern="1200" dirty="0" err="1"/>
            <a:t>worden</a:t>
          </a:r>
          <a:r>
            <a:rPr lang="en-US" sz="1400" kern="1200" dirty="0"/>
            <a:t> </a:t>
          </a:r>
          <a:r>
            <a:rPr lang="en-US" sz="1400" kern="1200" dirty="0" err="1"/>
            <a:t>ervaren</a:t>
          </a:r>
          <a:r>
            <a:rPr lang="en-US" sz="1400" kern="1200" dirty="0"/>
            <a:t>. </a:t>
          </a:r>
          <a:r>
            <a:rPr lang="en-US" sz="1400" kern="1200" dirty="0" err="1"/>
            <a:t>Denk</a:t>
          </a:r>
          <a:r>
            <a:rPr lang="en-US" sz="1400" kern="1200" dirty="0"/>
            <a:t> </a:t>
          </a:r>
          <a:r>
            <a:rPr lang="en-US" sz="1400" kern="1200" dirty="0" err="1"/>
            <a:t>aan</a:t>
          </a:r>
          <a:r>
            <a:rPr lang="en-US" sz="1400" kern="1200" dirty="0"/>
            <a:t> Advance Care Planning!</a:t>
          </a:r>
        </a:p>
      </dsp:txBody>
      <dsp:txXfrm>
        <a:off x="37581" y="4203717"/>
        <a:ext cx="5499435" cy="694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25CBB-8A3D-4213-96F6-96902B5AEC23}">
      <dsp:nvSpPr>
        <dsp:cNvPr id="0" name=""/>
        <dsp:cNvSpPr/>
      </dsp:nvSpPr>
      <dsp:spPr>
        <a:xfrm>
          <a:off x="3104" y="820599"/>
          <a:ext cx="2216917" cy="14077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1EBED-7639-494B-84FE-A631EAEB8A21}">
      <dsp:nvSpPr>
        <dsp:cNvPr id="0" name=""/>
        <dsp:cNvSpPr/>
      </dsp:nvSpPr>
      <dsp:spPr>
        <a:xfrm>
          <a:off x="249429" y="1054607"/>
          <a:ext cx="2216917" cy="14077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 </a:t>
          </a:r>
          <a:r>
            <a:rPr lang="en-US" sz="2000" kern="1200" dirty="0" err="1"/>
            <a:t>oorzaak</a:t>
          </a:r>
          <a:r>
            <a:rPr lang="en-US" sz="2000" kern="1200" dirty="0"/>
            <a:t> van </a:t>
          </a:r>
          <a:r>
            <a:rPr lang="en-US" sz="2000" kern="1200" dirty="0" err="1"/>
            <a:t>parkinsonisme</a:t>
          </a:r>
          <a:r>
            <a:rPr lang="en-US" sz="2000" kern="1200" dirty="0"/>
            <a:t> </a:t>
          </a:r>
          <a:r>
            <a:rPr lang="en-US" sz="2000" kern="1200" dirty="0" err="1"/>
            <a:t>ligt</a:t>
          </a:r>
          <a:r>
            <a:rPr lang="en-US" sz="2000" kern="1200" dirty="0"/>
            <a:t> </a:t>
          </a:r>
          <a:r>
            <a:rPr lang="en-US" sz="2000" kern="1200" dirty="0" err="1"/>
            <a:t>anders</a:t>
          </a:r>
          <a:r>
            <a:rPr lang="en-US" sz="2000" kern="1200" dirty="0"/>
            <a:t>.</a:t>
          </a:r>
        </a:p>
      </dsp:txBody>
      <dsp:txXfrm>
        <a:off x="290660" y="1095838"/>
        <a:ext cx="2134455" cy="1325280"/>
      </dsp:txXfrm>
    </dsp:sp>
    <dsp:sp modelId="{E4659CF4-E5D0-4907-981F-497F139B3749}">
      <dsp:nvSpPr>
        <dsp:cNvPr id="0" name=""/>
        <dsp:cNvSpPr/>
      </dsp:nvSpPr>
      <dsp:spPr>
        <a:xfrm>
          <a:off x="2712671" y="820599"/>
          <a:ext cx="2216917" cy="14077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05755-6609-47D9-ACC6-0FCB0678D5F7}">
      <dsp:nvSpPr>
        <dsp:cNvPr id="0" name=""/>
        <dsp:cNvSpPr/>
      </dsp:nvSpPr>
      <dsp:spPr>
        <a:xfrm>
          <a:off x="2958995" y="1054607"/>
          <a:ext cx="2216917" cy="14077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Medicatie </a:t>
          </a:r>
          <a:r>
            <a:rPr lang="nl-NL" sz="2000" kern="1200" dirty="0"/>
            <a:t>werkt niet voldoende bij Parkinsonisme</a:t>
          </a:r>
          <a:endParaRPr lang="en-US" sz="2000" kern="1200" dirty="0"/>
        </a:p>
      </dsp:txBody>
      <dsp:txXfrm>
        <a:off x="3000226" y="1095838"/>
        <a:ext cx="2134455" cy="1325280"/>
      </dsp:txXfrm>
    </dsp:sp>
    <dsp:sp modelId="{2C9E9C35-1F79-4A08-89BB-DAF526DA2B81}">
      <dsp:nvSpPr>
        <dsp:cNvPr id="0" name=""/>
        <dsp:cNvSpPr/>
      </dsp:nvSpPr>
      <dsp:spPr>
        <a:xfrm>
          <a:off x="5422237" y="820599"/>
          <a:ext cx="2216917" cy="14077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B6612-761B-4F39-B0FE-C9DF82C3AD78}">
      <dsp:nvSpPr>
        <dsp:cNvPr id="0" name=""/>
        <dsp:cNvSpPr/>
      </dsp:nvSpPr>
      <dsp:spPr>
        <a:xfrm>
          <a:off x="5668561" y="1054607"/>
          <a:ext cx="2216917" cy="14077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Mensen met parkinsonisme hebben ongeveer dezelfde klachten</a:t>
          </a:r>
          <a:endParaRPr lang="en-US" sz="2000" kern="1200" dirty="0"/>
        </a:p>
      </dsp:txBody>
      <dsp:txXfrm>
        <a:off x="5709792" y="1095838"/>
        <a:ext cx="2134455" cy="1325280"/>
      </dsp:txXfrm>
    </dsp:sp>
    <dsp:sp modelId="{A1E847C3-DDA7-4B7F-B1F6-A1F36658972A}">
      <dsp:nvSpPr>
        <dsp:cNvPr id="0" name=""/>
        <dsp:cNvSpPr/>
      </dsp:nvSpPr>
      <dsp:spPr>
        <a:xfrm>
          <a:off x="8131803" y="820599"/>
          <a:ext cx="2216917" cy="14077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A9013-E6A9-493F-8A4D-0EB2239EFEDE}">
      <dsp:nvSpPr>
        <dsp:cNvPr id="0" name=""/>
        <dsp:cNvSpPr/>
      </dsp:nvSpPr>
      <dsp:spPr>
        <a:xfrm>
          <a:off x="8378127" y="1054607"/>
          <a:ext cx="2216917" cy="14077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Mensen</a:t>
          </a:r>
          <a:r>
            <a:rPr lang="en-US" sz="2000" kern="1200" dirty="0"/>
            <a:t> met </a:t>
          </a:r>
          <a:r>
            <a:rPr lang="en-US" sz="2000" kern="1200" dirty="0" err="1"/>
            <a:t>parkinsonisme</a:t>
          </a:r>
          <a:r>
            <a:rPr lang="en-US" sz="2000" kern="1200" dirty="0"/>
            <a:t> </a:t>
          </a:r>
          <a:r>
            <a:rPr lang="en-US" sz="2000" kern="1200" dirty="0" err="1"/>
            <a:t>raken</a:t>
          </a:r>
          <a:r>
            <a:rPr lang="en-US" sz="2000" kern="1200" dirty="0"/>
            <a:t> </a:t>
          </a:r>
          <a:r>
            <a:rPr lang="en-US" sz="2000" kern="1200" dirty="0" err="1"/>
            <a:t>eerder</a:t>
          </a:r>
          <a:r>
            <a:rPr lang="en-US" sz="2000" kern="1200" dirty="0"/>
            <a:t> </a:t>
          </a:r>
          <a:r>
            <a:rPr lang="en-US" sz="2000" kern="1200" dirty="0" err="1"/>
            <a:t>invalide</a:t>
          </a:r>
          <a:endParaRPr lang="en-US" sz="2000" kern="1200" dirty="0"/>
        </a:p>
      </dsp:txBody>
      <dsp:txXfrm>
        <a:off x="8419358" y="1095838"/>
        <a:ext cx="2134455" cy="132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D4972-F361-4F96-BC01-89B87B2AF3E0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51575-C85C-490D-8878-C0F867622F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47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4C0FB-07FB-4D62-8725-80BF444CC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E0C0DF-AF6F-4CE2-B055-13B0B704E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05291E-1971-48FF-95E0-6ABDD2DF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FF4D6B-A452-4E21-B5BB-564BA1D3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08725E-790D-4792-8A94-3B7C2681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94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6FA38-CAA8-4E02-9304-51F1E217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C99831-3480-41B3-95EA-9E4C4505E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DA303F-2B8B-494B-B2A6-618048B5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6D402B-BD94-4807-8156-80EAF361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04992A-DA4F-4775-AE76-7E28997E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32D1BF-EA53-4411-B289-18CED24C0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A37F43-0147-4D95-A890-A1D559F8C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1912DF-B84B-42A2-8134-A7197959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767627-56D6-4582-894A-733DBE33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3E5F12-12E3-48D2-BAAF-E490FCEE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6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5EDC4-4785-4F29-A9BD-C64C76AD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C0FF9B-6EDC-4F07-AA58-0352A1E8D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8C0AD7-89B2-4435-8040-D88DDCF1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406287-CDDC-46DB-BE47-4E3B8E26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0E8D23-7B0C-4697-AC85-61CFA82A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62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1F354-5D95-4984-A358-4A1F73F3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B26A4A-0C7B-4EA5-BF62-DDA2F3BD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FEC6A-36D4-48C9-8075-7CBA68D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3484E0-FBBE-4A2E-9642-98BE1EE4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FF2B46-7CD9-43B5-B320-F4DF75A8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1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B1EE-CA2A-4A36-BB11-DF4FCDC9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FC02B6-8CF9-466B-8B2E-0F5E480E2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1D6A8F-979F-4705-962A-1EC80F2C4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3A3331-569C-48F6-865D-05F0BC0B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231344-B5FE-415F-AB1A-D7E59936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033071-2099-4F69-B41A-6198BDCC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3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0F7B3-0D27-4105-B65F-C10FBB59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24188-4D07-45BB-B146-BEFE2392C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31B35C-C2AF-46D3-B8E3-DC285C92D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FA7E4F-BAE8-46E8-8772-6CDA0C022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7E4C184-2B73-4F28-9EEE-12ADC99CC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4EA4719-5559-49FF-9E7A-60B3BCB8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1E8CCC-8772-45AD-95D3-CF58BE6F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FFF45DF-087C-4BC4-89D8-D3BF296A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02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A06E7-4778-417A-9101-219AF021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B79BF20-30C6-46A7-8BDA-73FE0F25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E176B0-347A-4ACA-A3A5-17488B71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A982E1-D251-4ECC-A56C-78469CBB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48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FDAA6C-DDCF-45D7-8765-C2D976C9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674045-9FF0-4E3F-B891-2B6544BB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970211-0A55-4B46-93BF-BBF346E6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3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F6141-B9C6-46C3-AA69-0E80EBF9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FB38F-C22E-4644-9285-CAC70050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CC13FA-EF72-407E-B056-782BD3C44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CC0311-B71D-4FA9-B0F6-825061FA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128216-BFE5-47A8-BD82-2AB61582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A7C38E-0380-4861-B337-C3EBDF77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73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A322B-D8D8-435B-A2AA-5BF3180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80E03AC-DD87-4152-898A-6B034EF25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8BD161-E032-4572-A785-4CAC3374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5F573F-6A25-4A6E-BCE4-9074190D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E14BAE-9632-4F4C-B0DE-C4A50999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5D8834-BDCC-49DA-9C40-74BED168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AF9B10-8974-49EE-AD82-29ED8F3F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1742D0-2BF6-4A30-A5F0-E62C9C06F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3CB510-E3B7-4AD6-B452-496D395CE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9950B-2114-40B4-B05F-115E37FD380A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B4027-9EEF-429B-8371-F1539D61C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C730D6-7FC6-413A-86DA-81FE1DF7B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AF30-3DD5-40E3-BBA0-3750282194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74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JKECIJDFXU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WnQ80u1kD-Q?feature=oembed" TargetMode="Externa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iuD4Fi_Cd0E?feature=oembed" TargetMode="External"/><Relationship Id="rId1" Type="http://schemas.openxmlformats.org/officeDocument/2006/relationships/video" Target="https://www.youtube.com/embed/k5nwtTsxFxY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an van de menselijke hersenen in een neurologische kliniek">
            <a:extLst>
              <a:ext uri="{FF2B5EF4-FFF2-40B4-BE49-F238E27FC236}">
                <a16:creationId xmlns:a16="http://schemas.microsoft.com/office/drawing/2014/main" id="{DF10E126-A12A-4D86-AC29-30E632911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567E37-443F-4E63-A7DA-441D0BE9C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/>
              <a:t>Ketenzorg bij de ziekte van Parkinson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5D8F8C-7699-4323-9F07-CA93460FF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/>
              <a:t>Ramona van den Arend</a:t>
            </a:r>
          </a:p>
          <a:p>
            <a:pPr algn="l"/>
            <a:r>
              <a:rPr lang="nl-NL" sz="2000"/>
              <a:t>Wijkverpleegkundige Buurtzorg team Ede Zuid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1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CC116-B8E5-4240-B6B6-14B28109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3400" dirty="0">
                <a:solidFill>
                  <a:srgbClr val="FFFFFF"/>
                </a:solidFill>
              </a:rPr>
              <a:t>Lichamelijke klachten door dopaminetekort</a:t>
            </a: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DB4033D3-FBE2-4AB0-AB8F-3A9FC0DF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l-NL" sz="1700" dirty="0"/>
              <a:t>Tremor</a:t>
            </a:r>
          </a:p>
          <a:p>
            <a:r>
              <a:rPr lang="nl-NL" sz="1700" dirty="0" err="1"/>
              <a:t>Freezing</a:t>
            </a:r>
            <a:r>
              <a:rPr lang="nl-NL" sz="1700" dirty="0"/>
              <a:t> (op allerlei gebieden; lopen, denken, schrijven, praten…)</a:t>
            </a:r>
          </a:p>
          <a:p>
            <a:r>
              <a:rPr lang="nl-NL" sz="1700" dirty="0"/>
              <a:t>Dystonie (been, arm, tong, hoofd)</a:t>
            </a:r>
          </a:p>
          <a:p>
            <a:r>
              <a:rPr lang="nl-NL" sz="1700" dirty="0"/>
              <a:t>Traagheid</a:t>
            </a:r>
          </a:p>
          <a:p>
            <a:r>
              <a:rPr lang="nl-NL" sz="1700" dirty="0"/>
              <a:t>Verminderde balans</a:t>
            </a:r>
          </a:p>
          <a:p>
            <a:r>
              <a:rPr lang="nl-NL" sz="1700" dirty="0"/>
              <a:t>Verminderde coördinatie</a:t>
            </a:r>
          </a:p>
          <a:p>
            <a:r>
              <a:rPr lang="nl-NL" sz="1700" dirty="0"/>
              <a:t>Voorovergebogen houding</a:t>
            </a:r>
          </a:p>
          <a:p>
            <a:r>
              <a:rPr lang="nl-NL" sz="1700" dirty="0"/>
              <a:t>Moeite met dubbeltaken</a:t>
            </a:r>
          </a:p>
          <a:p>
            <a:r>
              <a:rPr lang="nl-NL" sz="1700" dirty="0"/>
              <a:t>Verminderde spraak (stem wordt hees, verminderde articulatie)</a:t>
            </a:r>
          </a:p>
          <a:p>
            <a:r>
              <a:rPr lang="nl-NL" sz="1700" dirty="0"/>
              <a:t>Moeite met op gang komen (zowel in het denken als in het bewegen)</a:t>
            </a:r>
          </a:p>
          <a:p>
            <a:r>
              <a:rPr lang="nl-NL" sz="1700" dirty="0"/>
              <a:t>Moeite om weer te stoppen (zowel in het denken als in het bewegen)</a:t>
            </a:r>
          </a:p>
          <a:p>
            <a:r>
              <a:rPr lang="nl-NL" sz="1700" dirty="0"/>
              <a:t>Starre blik</a:t>
            </a:r>
          </a:p>
          <a:p>
            <a:r>
              <a:rPr lang="nl-NL" sz="1700" dirty="0"/>
              <a:t>Maskergelaat</a:t>
            </a:r>
          </a:p>
        </p:txBody>
      </p:sp>
    </p:spTree>
    <p:extLst>
      <p:ext uri="{BB962C8B-B14F-4D97-AF65-F5344CB8AC3E}">
        <p14:creationId xmlns:p14="http://schemas.microsoft.com/office/powerpoint/2010/main" val="171612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CC116-B8E5-4240-B6B6-14B28109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3400" dirty="0">
                <a:solidFill>
                  <a:srgbClr val="FFFFFF"/>
                </a:solidFill>
              </a:rPr>
              <a:t>Mentale klachten door dopaminetekort</a:t>
            </a: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DB4033D3-FBE2-4AB0-AB8F-3A9FC0DF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941269"/>
            <a:ext cx="6555347" cy="5546047"/>
          </a:xfrm>
        </p:spPr>
        <p:txBody>
          <a:bodyPr anchor="ctr">
            <a:normAutofit/>
          </a:bodyPr>
          <a:lstStyle/>
          <a:p>
            <a:r>
              <a:rPr lang="nl-NL" sz="2000" dirty="0"/>
              <a:t>Moeite met plannen </a:t>
            </a:r>
          </a:p>
          <a:p>
            <a:r>
              <a:rPr lang="nl-NL" sz="2000" dirty="0"/>
              <a:t>Moeite met organiseren, overzicht houden</a:t>
            </a:r>
          </a:p>
          <a:p>
            <a:r>
              <a:rPr lang="nl-NL" sz="2000" dirty="0"/>
              <a:t>Overprikkeling</a:t>
            </a:r>
          </a:p>
          <a:p>
            <a:r>
              <a:rPr lang="nl-NL" sz="2000" dirty="0"/>
              <a:t>Emotioneel</a:t>
            </a:r>
          </a:p>
          <a:p>
            <a:r>
              <a:rPr lang="nl-NL" sz="2000" dirty="0"/>
              <a:t>Traag in het denken</a:t>
            </a:r>
          </a:p>
          <a:p>
            <a:r>
              <a:rPr lang="nl-NL" sz="2000" dirty="0"/>
              <a:t>Moeite om op woorden te komen</a:t>
            </a:r>
          </a:p>
          <a:p>
            <a:r>
              <a:rPr lang="nl-NL" sz="2000" dirty="0"/>
              <a:t>Trager in het praten</a:t>
            </a:r>
          </a:p>
          <a:p>
            <a:r>
              <a:rPr lang="nl-NL" sz="2000" dirty="0"/>
              <a:t>Beren op de weg zien</a:t>
            </a:r>
          </a:p>
          <a:p>
            <a:r>
              <a:rPr lang="nl-NL" sz="2000" dirty="0"/>
              <a:t>Teveel gefocust zijn (van een mug een olifant maken); moeite om dingen los te laten</a:t>
            </a:r>
          </a:p>
          <a:p>
            <a:r>
              <a:rPr lang="nl-NL" sz="2000" dirty="0"/>
              <a:t>Moeite krijgen met beslissingen maken</a:t>
            </a:r>
          </a:p>
          <a:p>
            <a:r>
              <a:rPr lang="nl-NL" sz="2000" dirty="0"/>
              <a:t>Verstoorde slaap</a:t>
            </a:r>
          </a:p>
          <a:p>
            <a:r>
              <a:rPr lang="nl-NL" sz="2000" dirty="0"/>
              <a:t>Verdwenen/verminderde reuk</a:t>
            </a:r>
          </a:p>
          <a:p>
            <a:r>
              <a:rPr lang="nl-NL" sz="2000" dirty="0"/>
              <a:t>Stemmingsproblemen</a:t>
            </a:r>
          </a:p>
        </p:txBody>
      </p:sp>
    </p:spTree>
    <p:extLst>
      <p:ext uri="{BB962C8B-B14F-4D97-AF65-F5344CB8AC3E}">
        <p14:creationId xmlns:p14="http://schemas.microsoft.com/office/powerpoint/2010/main" val="300998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CC116-B8E5-4240-B6B6-14B28109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3400" dirty="0">
                <a:solidFill>
                  <a:srgbClr val="FFFFFF"/>
                </a:solidFill>
              </a:rPr>
              <a:t>Klachten door het aangedane autonome zenuwstelsel</a:t>
            </a: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DB4033D3-FBE2-4AB0-AB8F-3A9FC0DF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941269"/>
            <a:ext cx="6555347" cy="5546047"/>
          </a:xfrm>
        </p:spPr>
        <p:txBody>
          <a:bodyPr anchor="ctr">
            <a:normAutofit/>
          </a:bodyPr>
          <a:lstStyle/>
          <a:p>
            <a:r>
              <a:rPr lang="nl-NL" sz="2000" dirty="0"/>
              <a:t>Temperatuurhuishouding</a:t>
            </a:r>
          </a:p>
          <a:p>
            <a:r>
              <a:rPr lang="nl-NL" sz="2000" dirty="0"/>
              <a:t>Verminderde of versterkte transpiratie</a:t>
            </a:r>
          </a:p>
          <a:p>
            <a:r>
              <a:rPr lang="nl-NL" sz="2000" dirty="0"/>
              <a:t>Incontinentie, stoornissen in urinelozing; urge-incontinentie, onvoldoende uitplassen (verstoorde prikkeling van de blaas)</a:t>
            </a:r>
          </a:p>
          <a:p>
            <a:r>
              <a:rPr lang="nl-NL" sz="2000" dirty="0"/>
              <a:t>Wegraking (</a:t>
            </a:r>
            <a:r>
              <a:rPr lang="nl-NL" sz="2000" dirty="0" err="1"/>
              <a:t>orthostase</a:t>
            </a:r>
            <a:r>
              <a:rPr lang="nl-NL" sz="2000" dirty="0"/>
              <a:t> klachten)</a:t>
            </a:r>
          </a:p>
          <a:p>
            <a:r>
              <a:rPr lang="nl-NL" sz="2000" dirty="0"/>
              <a:t>Obstipatie</a:t>
            </a:r>
          </a:p>
          <a:p>
            <a:r>
              <a:rPr lang="nl-NL" sz="2000" dirty="0"/>
              <a:t>Speekselvloed</a:t>
            </a:r>
          </a:p>
          <a:p>
            <a:r>
              <a:rPr lang="nl-NL" sz="2000" dirty="0"/>
              <a:t>Erectiestoornis</a:t>
            </a:r>
          </a:p>
          <a:p>
            <a:r>
              <a:rPr lang="nl-NL" sz="2000" dirty="0"/>
              <a:t>Abnormale spierspanning</a:t>
            </a:r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4022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rkinson bij de psychiater, Odile van den Heuvel | 9789044544664 | Boeken  - bol.com">
            <a:extLst>
              <a:ext uri="{FF2B5EF4-FFF2-40B4-BE49-F238E27FC236}">
                <a16:creationId xmlns:a16="http://schemas.microsoft.com/office/drawing/2014/main" id="{7D1DB16A-C701-4123-B95E-956AFA7C6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59"/>
          <a:stretch/>
        </p:blipFill>
        <p:spPr bwMode="auto">
          <a:xfrm>
            <a:off x="1508158" y="643467"/>
            <a:ext cx="356228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 Nouws Mijn denken stottert vaak meer dan mijn benen | wehkamp">
            <a:extLst>
              <a:ext uri="{FF2B5EF4-FFF2-40B4-BE49-F238E27FC236}">
                <a16:creationId xmlns:a16="http://schemas.microsoft.com/office/drawing/2014/main" id="{67B3A54C-BB34-4910-8C1A-70B5FD65E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" b="1"/>
          <a:stretch/>
        </p:blipFill>
        <p:spPr bwMode="auto">
          <a:xfrm>
            <a:off x="7121553" y="643467"/>
            <a:ext cx="356229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2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FFCE62-F33D-41D3-8743-7B84A09B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nl-NL" sz="4600" dirty="0"/>
              <a:t>Omgang met kan lastig zijn (1/3)</a:t>
            </a:r>
          </a:p>
        </p:txBody>
      </p:sp>
      <p:grpSp>
        <p:nvGrpSpPr>
          <p:cNvPr id="43" name="Group 13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19F9FA-0FE7-4615-A558-2B41317C8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162" y="595688"/>
            <a:ext cx="5369326" cy="580149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nl-NL" sz="2200" dirty="0"/>
              <a:t>Cliënten: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‘Ik verlies de regie’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‘Vroeger had ik een baan met veel verantwoordelijkheid en maakte ik honderden beslissingen en twijfelde nooit, nu twijfel ik bij alles.’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‘Ik wil me nog niet in de ziekte verdiepen, ik ben bang wat de toekomst brengt. Deelname aan een Parkinson Café is confronterend.’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‘Ik zag het filmpje van Bas Bloem voorbij komen op mijn telefoon en het kwam heel erg bij me binnen. Het overviel me.’</a:t>
            </a:r>
          </a:p>
        </p:txBody>
      </p:sp>
    </p:spTree>
    <p:extLst>
      <p:ext uri="{BB962C8B-B14F-4D97-AF65-F5344CB8AC3E}">
        <p14:creationId xmlns:p14="http://schemas.microsoft.com/office/powerpoint/2010/main" val="300390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FFCE62-F33D-41D3-8743-7B84A09B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nl-NL" sz="4600" dirty="0"/>
              <a:t>Omgang met kan lastig zijn (2/3)</a:t>
            </a:r>
          </a:p>
        </p:txBody>
      </p:sp>
      <p:grpSp>
        <p:nvGrpSpPr>
          <p:cNvPr id="43" name="Group 13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19F9FA-0FE7-4615-A558-2B41317C8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734" y="750307"/>
            <a:ext cx="5369326" cy="535738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dirty="0"/>
              <a:t>Mantelzorgers: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‘Mijn vader is heel erg veranderd. Dat is pijnlijk om te zien.’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‘Als ik met hem iets interessants op TV kijk dan kan ik het er niet meer met hem over hebben. Hij begrijpt het niet meer. Ik ben mijn maatje kwijt.’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‘Ik heb het geduld niet meer om met mijn vrouw te lopen. Het schiet gewoon niet op en dan word ik boos.’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‘Mijn vrouw maakt zich tegenwoordig druk om alles.’</a:t>
            </a: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0990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FFCE62-F33D-41D3-8743-7B84A09B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nl-NL" sz="4600" dirty="0"/>
              <a:t>Omgang met kan lastig zijn (3/3)</a:t>
            </a:r>
          </a:p>
        </p:txBody>
      </p:sp>
      <p:grpSp>
        <p:nvGrpSpPr>
          <p:cNvPr id="43" name="Group 13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19F9FA-0FE7-4615-A558-2B41317C8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734" y="750307"/>
            <a:ext cx="5369326" cy="535738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l-NL" sz="2200" dirty="0"/>
              <a:t>Verpleegkundigen/verzorgers: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‘Moeten we hem nu ook in de middag op bed en uit bed halen, kan ons team dat wel aan?’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‘Wil jij eens meekijken hoe we hem in de badkamer helpen, doen we dat </a:t>
            </a:r>
            <a:r>
              <a:rPr lang="nl-NL" sz="2200" dirty="0" err="1"/>
              <a:t>arbotechnisch</a:t>
            </a:r>
            <a:r>
              <a:rPr lang="nl-NL" sz="2200" dirty="0"/>
              <a:t> wel goed en wat kan beter?’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‘Zij zou eens een paar nachten moeten doorslapen; ze houdt de zorg voor haar man thuis bijna niet vol.’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‘Wat kunnen we doen tegen die hallucinaties? Hij heeft het steeds over de Russen en de oorlog.’</a:t>
            </a:r>
          </a:p>
        </p:txBody>
      </p:sp>
    </p:spTree>
    <p:extLst>
      <p:ext uri="{BB962C8B-B14F-4D97-AF65-F5344CB8AC3E}">
        <p14:creationId xmlns:p14="http://schemas.microsoft.com/office/powerpoint/2010/main" val="402312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C86ACF-B8D4-47CB-A978-173302AA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anchor="ctr">
            <a:normAutofit/>
          </a:bodyPr>
          <a:lstStyle/>
          <a:p>
            <a:r>
              <a:rPr lang="nl-NL" sz="2800"/>
              <a:t>Patiënten zijn veel verspreid over de regio (0-3 patiënten per wijkteam)</a:t>
            </a:r>
            <a:br>
              <a:rPr lang="en-US" sz="2800"/>
            </a:br>
            <a:endParaRPr lang="nl-NL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394DB0-DE98-471B-80A2-3707E96B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909" y="552906"/>
            <a:ext cx="5351058" cy="18522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400" dirty="0"/>
              <a:t>Cliënten met de ziekte van Parkinson kunnen als zware zorgbehoevenden gezien worden</a:t>
            </a:r>
          </a:p>
          <a:p>
            <a:pPr lvl="1"/>
            <a:r>
              <a:rPr lang="nl-NL" sz="1400" dirty="0"/>
              <a:t>Lichamelijk vaak zware zorg</a:t>
            </a:r>
          </a:p>
          <a:p>
            <a:pPr lvl="1"/>
            <a:r>
              <a:rPr lang="nl-NL" sz="1400" dirty="0"/>
              <a:t>Vaak nachtelijke onrust voor partners</a:t>
            </a:r>
          </a:p>
          <a:p>
            <a:pPr lvl="1"/>
            <a:r>
              <a:rPr lang="nl-NL" sz="1400" dirty="0"/>
              <a:t>We hebben in de wijk meestal te maken met vergevorderde </a:t>
            </a:r>
            <a:r>
              <a:rPr lang="nl-NL" sz="1400" dirty="0" err="1"/>
              <a:t>parkinson</a:t>
            </a:r>
            <a:r>
              <a:rPr lang="nl-NL" sz="1400" dirty="0"/>
              <a:t> (</a:t>
            </a:r>
            <a:r>
              <a:rPr lang="nl-NL" sz="1400" dirty="0" err="1"/>
              <a:t>Hoehn</a:t>
            </a:r>
            <a:r>
              <a:rPr lang="nl-NL" sz="1400" dirty="0"/>
              <a:t> en </a:t>
            </a:r>
            <a:r>
              <a:rPr lang="nl-NL" sz="1400" dirty="0" err="1"/>
              <a:t>Yahr</a:t>
            </a:r>
            <a:r>
              <a:rPr lang="nl-NL" sz="1400" dirty="0"/>
              <a:t> schaal 4-5)</a:t>
            </a:r>
          </a:p>
          <a:p>
            <a:pPr lvl="1"/>
            <a:r>
              <a:rPr lang="nl-NL" sz="1400" dirty="0"/>
              <a:t>Medicatie werkt niet altijd zoals gehoopt</a:t>
            </a:r>
          </a:p>
        </p:txBody>
      </p:sp>
      <p:pic>
        <p:nvPicPr>
          <p:cNvPr id="7" name="Picture 10" descr="Palliatieve terminale zorg bij de ziekte van Parkinson">
            <a:extLst>
              <a:ext uri="{FF2B5EF4-FFF2-40B4-BE49-F238E27FC236}">
                <a16:creationId xmlns:a16="http://schemas.microsoft.com/office/drawing/2014/main" id="{EE13260D-2EB2-4C40-BBF4-8F360191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548" y="2405149"/>
            <a:ext cx="6092804" cy="38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7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8D4190E-E261-44BC-86E7-C4B99FCAED41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therapeutisch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kader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dopamine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neemt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EC0FC44-B233-48CD-9BA2-17695DDF9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749459"/>
            <a:ext cx="6780700" cy="53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71723A-CF26-4534-89C4-B73C60B66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570B8-A1F0-45BA-881E-728CB053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4F8715-86BE-45B6-95A5-47A5FACAB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F53C0DC6-9E0C-47D2-9CE9-9A4FC1A34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57EB1DDD-E4DC-4CB4-8E6A-8069F2099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3D37EC1E-6F49-43C8-BC65-C83C08D44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30BC77E-4582-4B1B-9056-2C72A3BA7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29D9F05-3A76-43E9-AA73-4C9FEF491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C2DF832-A01F-4B6C-AF36-7501ADB7F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6204DE4B-5C31-4C29-B566-B5DD62807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69BB2C49-3420-4E8C-9E85-FCEE9D6FF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2B62A775-8103-4588-AD2E-AFE76FE9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B170052E-88FF-42A1-8C38-E3906782A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FAFBB55-A237-4BB8-9BC1-70E51E186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C5D358B-9A84-4167-BD06-5F3DCEAFE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1323A-4221-4D82-A549-EE210916E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875FCB-4062-40DC-86BA-A06DEDC92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DFE6C0F-76BC-4390-BE1F-0D100E6A9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1A03DCAF-28BC-4C75-AAC8-3D24138F4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FE4326A3-E595-4557-A87D-EA78DB38A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45EA5AA-19B5-4C4E-99D4-F9847FB2A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63EB629-FEE8-4662-9F27-76F299145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BD273A8-ED79-4555-BFED-FA9F9F125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E225BB3-C045-41BE-A15F-9A2FAB43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45525061-377C-40FC-87DF-64E3842CF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CE8D29BA-785E-424B-94AB-89AB5D39A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2">
              <a:extLst>
                <a:ext uri="{FF2B5EF4-FFF2-40B4-BE49-F238E27FC236}">
                  <a16:creationId xmlns:a16="http://schemas.microsoft.com/office/drawing/2014/main" id="{3078D929-B46E-49AE-95C5-D4BBE6BFE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77B5E15-2C9C-4FB7-974B-01C262A26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4B517E8C-6C9D-46E1-96CD-611528E2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2">
              <a:extLst>
                <a:ext uri="{FF2B5EF4-FFF2-40B4-BE49-F238E27FC236}">
                  <a16:creationId xmlns:a16="http://schemas.microsoft.com/office/drawing/2014/main" id="{ED2E15D0-AA66-4B2D-B1A9-F44A8D306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88F7A7DC-183F-485F-A061-7453D840C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A599CFFF-CBF8-4ED4-BEDB-DD80C81A8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5CEE3A6C-4284-48D1-992C-1033F50AE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7BF1A0E7-B888-43E9-852B-975800517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2">
              <a:extLst>
                <a:ext uri="{FF2B5EF4-FFF2-40B4-BE49-F238E27FC236}">
                  <a16:creationId xmlns:a16="http://schemas.microsoft.com/office/drawing/2014/main" id="{8A9FA87B-B5E9-4A39-9352-4143089B0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9BBA7400-FDF0-43F1-BDF5-57E40391A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F90AD8D6-D86A-4BE6-86BF-0BB157819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0DB38E2D-2456-4806-A150-8BDD9301F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05770D8D-8011-4C1B-AA14-BA547FFE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E81412CA-9C13-4F2A-BEE1-DE91E0670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2">
              <a:extLst>
                <a:ext uri="{FF2B5EF4-FFF2-40B4-BE49-F238E27FC236}">
                  <a16:creationId xmlns:a16="http://schemas.microsoft.com/office/drawing/2014/main" id="{E1CDFDFD-F13E-432E-84AB-C0EB3DA5C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799E44C7-E20F-4283-AF6A-2BE5B86BA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E73F4DE8-DBEF-4FFC-B54A-C39FA544D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C917661E-0C97-400D-A42A-0F3045F7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320CC855-DE3E-485A-BD52-88D340DB4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74938349-96F0-4152-BF8C-FA191AD3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2172AF58-4C9C-46AF-8E0D-800A7F95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A4D85ED2-47A8-44FF-89FB-FC7708B42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696D64A3-6A52-4B47-A935-EF12E4912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AF687E52-1FE3-47E2-A4D6-1CBF0C16B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40FF26C2-38CE-45FB-A241-8FC0FA655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EFA29703-DADB-4E5C-90BB-6254388F7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30C11F2B-8504-4DF3-BA15-D65DE1441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6E7789C0-583F-4A84-ABC6-419BD2116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27D16600-921D-4C0E-BF80-706E929CD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C0426924-77B5-43B5-9564-FF40B12D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F8A7D0EA-C364-441A-B50F-4CFC1A133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9C19BC70-2FF1-408E-9A75-96CA601F4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B3992AB-5CB2-4BB2-A125-7BB9CE76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anchor="ctr">
            <a:normAutofit/>
          </a:bodyPr>
          <a:lstStyle/>
          <a:p>
            <a:r>
              <a:rPr lang="nl-NL" sz="4800" dirty="0">
                <a:solidFill>
                  <a:srgbClr val="FFFFFF"/>
                </a:solidFill>
              </a:rPr>
              <a:t>Fases in de keten bij </a:t>
            </a:r>
            <a:r>
              <a:rPr lang="nl-NL" sz="4800" dirty="0" err="1">
                <a:solidFill>
                  <a:srgbClr val="FFFFFF"/>
                </a:solidFill>
              </a:rPr>
              <a:t>parkinson</a:t>
            </a:r>
            <a:endParaRPr lang="nl-NL" sz="4800" dirty="0">
              <a:solidFill>
                <a:srgbClr val="FFFFFF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B0AE2A7-EA68-46F0-87AC-BDCB31E0A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535215"/>
              </p:ext>
            </p:extLst>
          </p:nvPr>
        </p:nvGraphicFramePr>
        <p:xfrm>
          <a:off x="6035039" y="926649"/>
          <a:ext cx="5574597" cy="505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14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D40340-37AA-4F0E-8A1B-24E21D71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nl-NL" sz="4800">
                <a:solidFill>
                  <a:srgbClr val="FFFFFF"/>
                </a:solidFill>
              </a:rPr>
              <a:t>Mijn motivatie voor parkinsonzorg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6043FDBE-5E4F-457C-8189-6DBE37D9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Geïnspireerd geraakt tijdens mijn tweede stage op verpleegafdeling neurologie in het UMC St. Radboud. 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De ziekte is ingrijpend en behandeling indrukwekkend</a:t>
            </a:r>
          </a:p>
          <a:p>
            <a:pPr marL="0" indent="0">
              <a:buNone/>
            </a:pPr>
            <a:endParaRPr lang="nl-NL" sz="16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Hoe iemand met een lied zingend het bed uit komt en gaat lopen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Hoe een pilletje iemand in minder dan een uur uit een totale </a:t>
            </a:r>
            <a:r>
              <a:rPr lang="nl-NL" sz="1600" i="1" dirty="0" err="1">
                <a:solidFill>
                  <a:schemeClr val="tx1">
                    <a:alpha val="80000"/>
                  </a:schemeClr>
                </a:solidFill>
              </a:rPr>
              <a:t>freeze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 laat komen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hoe nauwlettend de medicatie ingenomen moet worden tussen de maaltijden, om een </a:t>
            </a:r>
            <a:r>
              <a:rPr lang="nl-NL" sz="1600" i="1" dirty="0" err="1">
                <a:solidFill>
                  <a:schemeClr val="tx1">
                    <a:alpha val="80000"/>
                  </a:schemeClr>
                </a:solidFill>
              </a:rPr>
              <a:t>freeze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 te voorkomen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Met geduld en tijd nemen voor een gesprek met de patiënt kom je verder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Enthousiaste, gemotiveerde, deskundige gespecialiseerde groep zorgverleners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Tijd en ruimte om te leren en te ervaren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>
                    <a:alpha val="80000"/>
                  </a:schemeClr>
                </a:solidFill>
              </a:rPr>
              <a:t>ParkinsonNet is ontstaan in het Radboud door enthousiaste zorgverleners</a:t>
            </a:r>
          </a:p>
          <a:p>
            <a:endParaRPr lang="nl-NL" sz="16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67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A2A826-C30A-4363-B3CD-BB0F5E6A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FFFFFF"/>
                </a:solidFill>
              </a:rPr>
              <a:t>Ziekte van Parkinson versus parkinsonisme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63DDF44-409A-4360-B0EB-B0AA47F73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748491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013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1EEDCA-4865-40E0-92C0-3548F79D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4000">
                <a:solidFill>
                  <a:srgbClr val="FFFFFF"/>
                </a:solidFill>
              </a:rPr>
              <a:t>Ketenzorg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C357EA-C7B6-4E91-B92E-371789CC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/>
              <a:t>Ziekenhuis de Gelderse Vallei (Ede) startte met een multidisciplinaire </a:t>
            </a:r>
            <a:r>
              <a:rPr lang="nl-NL" sz="2000" dirty="0" err="1"/>
              <a:t>parkinsonscreening</a:t>
            </a:r>
            <a:r>
              <a:rPr lang="nl-NL" sz="2000" dirty="0"/>
              <a:t> 2015. (Afgekeken van o.a. het Radboud.)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Patiënten komen sneller in aanraking met andere disciplines dan alleen neuroloog.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Per regio is de ketenzorg anders geregeld. Vaak gekoppeld aan ziekenhuis. De ene regio is hier actiever (en verder) mee dan een andere regio.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In iedere regio bestaat er een ParkinsonNet-netwerk die drie keer per jaar bij elkaar komt (MDO) én deelneemt aan het jaarlijkse (</a:t>
            </a:r>
            <a:r>
              <a:rPr lang="nl-NL" sz="2000" i="1" dirty="0"/>
              <a:t>fantastische</a:t>
            </a:r>
            <a:r>
              <a:rPr lang="nl-NL" sz="2000" dirty="0"/>
              <a:t>) congres. Aanrader!</a:t>
            </a:r>
          </a:p>
        </p:txBody>
      </p:sp>
    </p:spTree>
    <p:extLst>
      <p:ext uri="{BB962C8B-B14F-4D97-AF65-F5344CB8AC3E}">
        <p14:creationId xmlns:p14="http://schemas.microsoft.com/office/powerpoint/2010/main" val="284820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1EEDCA-4865-40E0-92C0-3548F79D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4038600" cy="3505200"/>
          </a:xfrm>
        </p:spPr>
        <p:txBody>
          <a:bodyPr anchor="t">
            <a:normAutofit/>
          </a:bodyPr>
          <a:lstStyle/>
          <a:p>
            <a:r>
              <a:rPr lang="nl-NL" sz="4000" dirty="0"/>
              <a:t>Oog hebben voor verbinding en preventie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7BC357EA-C7B6-4E91-B92E-371789CC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676400"/>
            <a:ext cx="5181599" cy="3505200"/>
          </a:xfrm>
        </p:spPr>
        <p:txBody>
          <a:bodyPr>
            <a:normAutofit fontScale="92500" lnSpcReduction="20000"/>
          </a:bodyPr>
          <a:lstStyle/>
          <a:p>
            <a:r>
              <a:rPr lang="nl-NL" sz="2000" dirty="0">
                <a:solidFill>
                  <a:schemeClr val="tx1">
                    <a:alpha val="55000"/>
                  </a:schemeClr>
                </a:solidFill>
              </a:rPr>
              <a:t>Kennis door laagdrempelig overleg met de neuroloog was fijn</a:t>
            </a:r>
          </a:p>
          <a:p>
            <a:r>
              <a:rPr lang="nl-NL" sz="2000" dirty="0">
                <a:solidFill>
                  <a:schemeClr val="tx1">
                    <a:alpha val="55000"/>
                  </a:schemeClr>
                </a:solidFill>
              </a:rPr>
              <a:t>Lotgenotencontact was een terugkomende hulpvraag op de polikliniek.</a:t>
            </a:r>
          </a:p>
          <a:p>
            <a:endParaRPr lang="nl-NL" sz="20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1">
                    <a:alpha val="55000"/>
                  </a:schemeClr>
                </a:solidFill>
              </a:rPr>
              <a:t>Hoe elkaar te laten bereiken?</a:t>
            </a:r>
          </a:p>
          <a:p>
            <a:pPr marL="0" indent="0">
              <a:buNone/>
            </a:pPr>
            <a:endParaRPr lang="nl-NL" sz="20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nl-NL" sz="2000" dirty="0">
                <a:solidFill>
                  <a:schemeClr val="tx1">
                    <a:alpha val="55000"/>
                  </a:schemeClr>
                </a:solidFill>
              </a:rPr>
              <a:t>Parkinson Café</a:t>
            </a:r>
          </a:p>
          <a:p>
            <a:r>
              <a:rPr lang="nl-NL" sz="2000" dirty="0">
                <a:solidFill>
                  <a:schemeClr val="tx1">
                    <a:alpha val="55000"/>
                  </a:schemeClr>
                </a:solidFill>
              </a:rPr>
              <a:t>Patiënten Vereniging</a:t>
            </a:r>
          </a:p>
          <a:p>
            <a:endParaRPr lang="nl-NL" sz="20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1">
                    <a:alpha val="55000"/>
                  </a:schemeClr>
                </a:solidFill>
              </a:rPr>
              <a:t>Dec 2015 Parkinson Café Ede opgestart.</a:t>
            </a:r>
          </a:p>
        </p:txBody>
      </p:sp>
    </p:spTree>
    <p:extLst>
      <p:ext uri="{BB962C8B-B14F-4D97-AF65-F5344CB8AC3E}">
        <p14:creationId xmlns:p14="http://schemas.microsoft.com/office/powerpoint/2010/main" val="139174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84BC9F-704F-4443-BE27-B518B541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4000" dirty="0">
                <a:solidFill>
                  <a:srgbClr val="FFFFFF"/>
                </a:solidFill>
              </a:rPr>
              <a:t>Het voordeel van ketenzorg voor de patiënt: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2B3D09-00A3-4CDC-8402-557F61DB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/>
              <a:t>De patiënt komt niet meer alleen op de ‘snelweg’ naar de neuroloog en de pillen.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Sneller verschillende disciplines het pad laten kruisen van de cliënt. Zoeken naar verschillende </a:t>
            </a:r>
            <a:r>
              <a:rPr lang="nl-NL" sz="2000" dirty="0" err="1"/>
              <a:t>strategiën</a:t>
            </a:r>
            <a:r>
              <a:rPr lang="nl-NL" sz="2000" dirty="0"/>
              <a:t>:</a:t>
            </a:r>
          </a:p>
          <a:p>
            <a:r>
              <a:rPr lang="nl-NL" sz="2000" dirty="0"/>
              <a:t>Lopen</a:t>
            </a:r>
          </a:p>
          <a:p>
            <a:r>
              <a:rPr lang="nl-NL" sz="2000" dirty="0"/>
              <a:t>Cues</a:t>
            </a:r>
          </a:p>
          <a:p>
            <a:r>
              <a:rPr lang="nl-NL" sz="2000" dirty="0"/>
              <a:t>Hulpmiddelen</a:t>
            </a:r>
          </a:p>
          <a:p>
            <a:r>
              <a:rPr lang="nl-NL" sz="2000" dirty="0"/>
              <a:t>Zelfredzaamheid vergroten!</a:t>
            </a:r>
          </a:p>
          <a:p>
            <a:r>
              <a:rPr lang="nl-NL" sz="2000" dirty="0"/>
              <a:t>Op tijd zijn met ACP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Voortvloeiend een zorgplan en opvolging.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24607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ECF3E-CE43-DDAB-48D6-D4C26000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Parkinsonzorgzoeker.nl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0B55E8-76F2-1A02-3374-0A166A466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3" y="1381328"/>
            <a:ext cx="9736306" cy="5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960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60DB8-B526-42F9-BAC1-58B85E05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3429000"/>
            <a:ext cx="3581399" cy="1752599"/>
          </a:xfrm>
        </p:spPr>
        <p:txBody>
          <a:bodyPr>
            <a:normAutofit/>
          </a:bodyPr>
          <a:lstStyle/>
          <a:p>
            <a:r>
              <a:rPr lang="nl-NL" sz="1800">
                <a:solidFill>
                  <a:schemeClr val="tx1">
                    <a:alpha val="55000"/>
                  </a:schemeClr>
                </a:solidFill>
              </a:rPr>
              <a:t>https://www.youtube.com/watch?v=3JKECIJDFXU</a:t>
            </a:r>
          </a:p>
        </p:txBody>
      </p:sp>
      <p:pic>
        <p:nvPicPr>
          <p:cNvPr id="4" name="Onlinemedia 3" title="Waarom krijgt straks iedereen de ziekte van Parkinson?">
            <a:hlinkClick r:id="" action="ppaction://media"/>
            <a:extLst>
              <a:ext uri="{FF2B5EF4-FFF2-40B4-BE49-F238E27FC236}">
                <a16:creationId xmlns:a16="http://schemas.microsoft.com/office/drawing/2014/main" id="{72619553-E3A0-4A4E-858F-35064337FF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10202" y="1836040"/>
            <a:ext cx="5638798" cy="31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71723A-CF26-4534-89C4-B73C60B66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570B8-A1F0-45BA-881E-728CB053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4F8715-86BE-45B6-95A5-47A5FACAB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F53C0DC6-9E0C-47D2-9CE9-9A4FC1A34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57EB1DDD-E4DC-4CB4-8E6A-8069F2099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3D37EC1E-6F49-43C8-BC65-C83C08D44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30BC77E-4582-4B1B-9056-2C72A3BA7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29D9F05-3A76-43E9-AA73-4C9FEF491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C2DF832-A01F-4B6C-AF36-7501ADB7F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6204DE4B-5C31-4C29-B566-B5DD62807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69BB2C49-3420-4E8C-9E85-FCEE9D6FF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2B62A775-8103-4588-AD2E-AFE76FE9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B170052E-88FF-42A1-8C38-E3906782A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FAFBB55-A237-4BB8-9BC1-70E51E186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C5D358B-9A84-4167-BD06-5F3DCEAFE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1323A-4221-4D82-A549-EE210916E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875FCB-4062-40DC-86BA-A06DEDC92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DFE6C0F-76BC-4390-BE1F-0D100E6A9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1A03DCAF-28BC-4C75-AAC8-3D24138F4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FE4326A3-E595-4557-A87D-EA78DB38A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45EA5AA-19B5-4C4E-99D4-F9847FB2A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63EB629-FEE8-4662-9F27-76F299145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BD273A8-ED79-4555-BFED-FA9F9F125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E225BB3-C045-41BE-A15F-9A2FAB43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45525061-377C-40FC-87DF-64E3842CF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CE8D29BA-785E-424B-94AB-89AB5D39A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2">
              <a:extLst>
                <a:ext uri="{FF2B5EF4-FFF2-40B4-BE49-F238E27FC236}">
                  <a16:creationId xmlns:a16="http://schemas.microsoft.com/office/drawing/2014/main" id="{3078D929-B46E-49AE-95C5-D4BBE6BFE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77B5E15-2C9C-4FB7-974B-01C262A26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4B517E8C-6C9D-46E1-96CD-611528E2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2">
              <a:extLst>
                <a:ext uri="{FF2B5EF4-FFF2-40B4-BE49-F238E27FC236}">
                  <a16:creationId xmlns:a16="http://schemas.microsoft.com/office/drawing/2014/main" id="{ED2E15D0-AA66-4B2D-B1A9-F44A8D306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88F7A7DC-183F-485F-A061-7453D840C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A599CFFF-CBF8-4ED4-BEDB-DD80C81A8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5CEE3A6C-4284-48D1-992C-1033F50AE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7BF1A0E7-B888-43E9-852B-975800517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2">
              <a:extLst>
                <a:ext uri="{FF2B5EF4-FFF2-40B4-BE49-F238E27FC236}">
                  <a16:creationId xmlns:a16="http://schemas.microsoft.com/office/drawing/2014/main" id="{8A9FA87B-B5E9-4A39-9352-4143089B0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9BBA7400-FDF0-43F1-BDF5-57E40391A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F90AD8D6-D86A-4BE6-86BF-0BB157819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0DB38E2D-2456-4806-A150-8BDD9301F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05770D8D-8011-4C1B-AA14-BA547FFE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E81412CA-9C13-4F2A-BEE1-DE91E0670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2">
              <a:extLst>
                <a:ext uri="{FF2B5EF4-FFF2-40B4-BE49-F238E27FC236}">
                  <a16:creationId xmlns:a16="http://schemas.microsoft.com/office/drawing/2014/main" id="{E1CDFDFD-F13E-432E-84AB-C0EB3DA5C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799E44C7-E20F-4283-AF6A-2BE5B86BA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E73F4DE8-DBEF-4FFC-B54A-C39FA544D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C917661E-0C97-400D-A42A-0F3045F7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320CC855-DE3E-485A-BD52-88D340DB4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74938349-96F0-4152-BF8C-FA191AD3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2172AF58-4C9C-46AF-8E0D-800A7F95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A4D85ED2-47A8-44FF-89FB-FC7708B42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696D64A3-6A52-4B47-A935-EF12E4912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AF687E52-1FE3-47E2-A4D6-1CBF0C16B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40FF26C2-38CE-45FB-A241-8FC0FA655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EFA29703-DADB-4E5C-90BB-6254388F7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30C11F2B-8504-4DF3-BA15-D65DE1441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6E7789C0-583F-4A84-ABC6-419BD2116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27D16600-921D-4C0E-BF80-706E929CD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C0426924-77B5-43B5-9564-FF40B12D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F8A7D0EA-C364-441A-B50F-4CFC1A133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9C19BC70-2FF1-408E-9A75-96CA601F4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B3992AB-5CB2-4BB2-A125-7BB9CE76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anchor="ctr">
            <a:normAutofit/>
          </a:bodyPr>
          <a:lstStyle/>
          <a:p>
            <a:r>
              <a:rPr lang="nl-NL" sz="4800" dirty="0">
                <a:solidFill>
                  <a:srgbClr val="FFFFFF"/>
                </a:solidFill>
              </a:rPr>
              <a:t>Ziekte van Parkinson in de wijk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B0AE2A7-EA68-46F0-87AC-BDCB31E0A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484532"/>
              </p:ext>
            </p:extLst>
          </p:nvPr>
        </p:nvGraphicFramePr>
        <p:xfrm>
          <a:off x="6035039" y="926649"/>
          <a:ext cx="5574597" cy="505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41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106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92F769-43D5-4D43-8E2D-E8DC8A6B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Oorzaak van de ziekte van Parkinson (1/2)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6249A-184E-AF77-6E24-A9FDB2C9A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9" r="-2" b="9644"/>
          <a:stretch/>
        </p:blipFill>
        <p:spPr bwMode="auto">
          <a:xfrm>
            <a:off x="6361976" y="2742662"/>
            <a:ext cx="5131088" cy="29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bstantia nigra and Parkinson disease: MedlinePlus Medical Encyclopedia  Image">
            <a:extLst>
              <a:ext uri="{FF2B5EF4-FFF2-40B4-BE49-F238E27FC236}">
                <a16:creationId xmlns:a16="http://schemas.microsoft.com/office/drawing/2014/main" id="{7FAA368C-975E-4218-B24C-A807AB1A6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589"/>
          <a:stretch/>
        </p:blipFill>
        <p:spPr bwMode="auto">
          <a:xfrm>
            <a:off x="846833" y="2218308"/>
            <a:ext cx="5130312" cy="399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1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79B0CD-199D-43EE-9F28-9800CC35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Oorzaak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ziekte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4000" dirty="0">
                <a:solidFill>
                  <a:srgbClr val="FFFFFF"/>
                </a:solidFill>
              </a:rPr>
              <a:t>P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arkinson (2/2)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AC7F5-F915-4B23-BDEE-4BDC8EB5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48" y="2467744"/>
            <a:ext cx="5131088" cy="34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A14461F-11D7-4DA7-AE70-EA5204FE02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165" y="2413520"/>
            <a:ext cx="5131087" cy="36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4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872F7C-D9E0-4A4E-97F5-F637A849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Medicatiewerking</a:t>
            </a:r>
          </a:p>
        </p:txBody>
      </p:sp>
      <p:pic>
        <p:nvPicPr>
          <p:cNvPr id="7" name="Onlinemedia 6" title="Vraag 9: Wat zijn de bijwerkingen van levodopa op de lange termijn?">
            <a:hlinkClick r:id="" action="ppaction://media"/>
            <a:extLst>
              <a:ext uri="{FF2B5EF4-FFF2-40B4-BE49-F238E27FC236}">
                <a16:creationId xmlns:a16="http://schemas.microsoft.com/office/drawing/2014/main" id="{2468984E-C780-4C50-BF88-9F4CCA97A4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408451" y="4669695"/>
            <a:ext cx="3130511" cy="176873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D2D448A-3374-4B95-9BFF-D3597DA629B0}"/>
              </a:ext>
            </a:extLst>
          </p:cNvPr>
          <p:cNvSpPr txBox="1"/>
          <p:nvPr/>
        </p:nvSpPr>
        <p:spPr>
          <a:xfrm>
            <a:off x="1282189" y="2494450"/>
            <a:ext cx="5773883" cy="3563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Dopamine (</a:t>
            </a:r>
            <a:r>
              <a:rPr lang="en-US" sz="2400" dirty="0" err="1"/>
              <a:t>geluksstofje</a:t>
            </a:r>
            <a:r>
              <a:rPr lang="en-US" sz="2400" dirty="0"/>
              <a:t>, </a:t>
            </a:r>
            <a:r>
              <a:rPr lang="en-US" sz="2400" dirty="0" err="1"/>
              <a:t>oppepper</a:t>
            </a:r>
            <a:r>
              <a:rPr lang="en-US" sz="2400" dirty="0"/>
              <a:t>) is </a:t>
            </a:r>
            <a:r>
              <a:rPr lang="en-US" sz="2400" dirty="0" err="1"/>
              <a:t>een</a:t>
            </a:r>
            <a:r>
              <a:rPr lang="en-US" sz="2400" dirty="0"/>
              <a:t> neurotransmitter, maar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aminozuur</a:t>
            </a:r>
            <a:r>
              <a:rPr lang="en-US" sz="2400" dirty="0"/>
              <a:t>. De </a:t>
            </a:r>
            <a:r>
              <a:rPr lang="en-US" sz="2400" dirty="0" err="1"/>
              <a:t>ontvangst</a:t>
            </a:r>
            <a:r>
              <a:rPr lang="en-US" sz="2400" dirty="0"/>
              <a:t> van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stofje</a:t>
            </a:r>
            <a:r>
              <a:rPr lang="en-US" sz="2400" dirty="0"/>
              <a:t> </a:t>
            </a:r>
            <a:r>
              <a:rPr lang="en-US" sz="2400" dirty="0" err="1"/>
              <a:t>gaat</a:t>
            </a:r>
            <a:r>
              <a:rPr lang="en-US" sz="2400" dirty="0"/>
              <a:t> </a:t>
            </a:r>
            <a:r>
              <a:rPr lang="en-US" sz="2400" dirty="0" err="1"/>
              <a:t>altijd</a:t>
            </a:r>
            <a:r>
              <a:rPr lang="en-US" sz="2400" dirty="0"/>
              <a:t> de </a:t>
            </a:r>
            <a:r>
              <a:rPr lang="en-US" sz="2400" dirty="0" err="1"/>
              <a:t>strijd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met </a:t>
            </a:r>
            <a:r>
              <a:rPr lang="en-US" sz="2400" dirty="0" err="1"/>
              <a:t>eiwitten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</a:t>
            </a:r>
            <a:r>
              <a:rPr lang="en-US" sz="2400" dirty="0" err="1"/>
              <a:t>voeding</a:t>
            </a:r>
            <a:r>
              <a:rPr lang="en-US" sz="2400" dirty="0"/>
              <a:t> in de </a:t>
            </a:r>
            <a:r>
              <a:rPr lang="en-US" sz="2400" dirty="0" err="1"/>
              <a:t>maag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1 </a:t>
            </a:r>
            <a:r>
              <a:rPr lang="en-US" sz="2400" dirty="0" err="1"/>
              <a:t>uur</a:t>
            </a:r>
            <a:r>
              <a:rPr lang="en-US" sz="2400" dirty="0"/>
              <a:t> &lt; eten &gt; 1 </a:t>
            </a:r>
            <a:r>
              <a:rPr lang="en-US" sz="2400" dirty="0" err="1"/>
              <a:t>uur</a:t>
            </a: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Dopamine </a:t>
            </a:r>
            <a:r>
              <a:rPr lang="en-US" sz="2400" dirty="0" err="1"/>
              <a:t>moet</a:t>
            </a:r>
            <a:r>
              <a:rPr lang="en-US" sz="2400" dirty="0"/>
              <a:t> de </a:t>
            </a:r>
            <a:r>
              <a:rPr lang="en-US" sz="2400" dirty="0" err="1"/>
              <a:t>bloedhersenbarrière</a:t>
            </a:r>
            <a:r>
              <a:rPr lang="en-US" sz="2400" dirty="0"/>
              <a:t> </a:t>
            </a:r>
            <a:r>
              <a:rPr lang="en-US" sz="2400" dirty="0" err="1"/>
              <a:t>doorkomen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r>
              <a:rPr lang="en-US" sz="2400" dirty="0"/>
              <a:t> </a:t>
            </a:r>
            <a:r>
              <a:rPr lang="en-US" sz="2400" dirty="0" err="1"/>
              <a:t>daarom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hulpstof</a:t>
            </a:r>
            <a:r>
              <a:rPr lang="en-US" sz="2400" dirty="0"/>
              <a:t> </a:t>
            </a:r>
            <a:r>
              <a:rPr lang="en-US" sz="2400" dirty="0" err="1"/>
              <a:t>nodig</a:t>
            </a:r>
            <a:r>
              <a:rPr lang="en-US" sz="2400" dirty="0"/>
              <a:t>. </a:t>
            </a:r>
            <a:r>
              <a:rPr lang="en-US" sz="2400" dirty="0" err="1"/>
              <a:t>Vandaar</a:t>
            </a:r>
            <a:r>
              <a:rPr lang="en-US" sz="2400" dirty="0"/>
              <a:t> het </a:t>
            </a:r>
            <a:r>
              <a:rPr lang="en-US" sz="2400" dirty="0" err="1"/>
              <a:t>medicijn</a:t>
            </a:r>
            <a:r>
              <a:rPr lang="en-US" sz="2400" dirty="0"/>
              <a:t> levodopa.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(levodopa-carbidopa of levodopa/</a:t>
            </a:r>
            <a:r>
              <a:rPr lang="en-US" sz="2400" dirty="0" err="1"/>
              <a:t>benserazide</a:t>
            </a:r>
            <a:r>
              <a:rPr lang="en-US" sz="2400" dirty="0"/>
              <a:t>) </a:t>
            </a:r>
          </a:p>
        </p:txBody>
      </p:sp>
      <p:pic>
        <p:nvPicPr>
          <p:cNvPr id="4" name="Onlinemedia 3" title="Vraag 3: Zijn er grafische afbeeldingen van de medicatiespiegel van medicijnen?">
            <a:hlinkClick r:id="" action="ppaction://media"/>
            <a:extLst>
              <a:ext uri="{FF2B5EF4-FFF2-40B4-BE49-F238E27FC236}">
                <a16:creationId xmlns:a16="http://schemas.microsoft.com/office/drawing/2014/main" id="{9DECB17A-E315-4DE9-A110-360FEC7334A5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301962" y="635715"/>
            <a:ext cx="3245378" cy="1833639"/>
          </a:xfrm>
          <a:prstGeom prst="rect">
            <a:avLst/>
          </a:prstGeom>
        </p:spPr>
      </p:pic>
      <p:pic>
        <p:nvPicPr>
          <p:cNvPr id="5" name="Onlinemedia 4" title="Vraag 5: Wat kun je doen om je medicijngebruik laag te houden?">
            <a:hlinkClick r:id="" action="ppaction://media"/>
            <a:extLst>
              <a:ext uri="{FF2B5EF4-FFF2-40B4-BE49-F238E27FC236}">
                <a16:creationId xmlns:a16="http://schemas.microsoft.com/office/drawing/2014/main" id="{1374DD03-917E-4936-A7EA-46FC52739A62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8400075" y="2680422"/>
            <a:ext cx="3147265" cy="17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Farmaceutisch onderzoekslaboratorium">
            <a:extLst>
              <a:ext uri="{FF2B5EF4-FFF2-40B4-BE49-F238E27FC236}">
                <a16:creationId xmlns:a16="http://schemas.microsoft.com/office/drawing/2014/main" id="{118B14A6-21E9-4025-A208-71272F3E3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3" b="1757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F6C5BF-50FF-41AC-B5DA-E257C9D7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010" y="2242539"/>
            <a:ext cx="7459980" cy="1425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/>
              <a:t>De </a:t>
            </a:r>
            <a:r>
              <a:rPr lang="en-US" sz="3800" dirty="0" err="1"/>
              <a:t>ziekte</a:t>
            </a:r>
            <a:r>
              <a:rPr lang="en-US" sz="3800" dirty="0"/>
              <a:t> van </a:t>
            </a:r>
            <a:r>
              <a:rPr lang="en-US" sz="3800" dirty="0" err="1"/>
              <a:t>parkinson</a:t>
            </a:r>
            <a:r>
              <a:rPr lang="en-US" sz="3800" dirty="0"/>
              <a:t> is </a:t>
            </a:r>
            <a:r>
              <a:rPr lang="en-US" sz="3800" dirty="0" err="1"/>
              <a:t>dus</a:t>
            </a:r>
            <a:r>
              <a:rPr lang="en-US" sz="3800" dirty="0"/>
              <a:t> </a:t>
            </a:r>
            <a:r>
              <a:rPr lang="en-US" sz="3800" dirty="0" err="1"/>
              <a:t>geen</a:t>
            </a:r>
            <a:r>
              <a:rPr lang="en-US" sz="3800" dirty="0"/>
              <a:t> </a:t>
            </a:r>
            <a:r>
              <a:rPr lang="en-US" sz="3800" dirty="0" err="1"/>
              <a:t>spierziekte</a:t>
            </a:r>
            <a:r>
              <a:rPr lang="en-US" sz="3800" dirty="0"/>
              <a:t>, maar </a:t>
            </a:r>
            <a:r>
              <a:rPr lang="en-US" sz="3800" dirty="0" err="1"/>
              <a:t>een</a:t>
            </a:r>
            <a:r>
              <a:rPr lang="en-US" sz="3800" dirty="0"/>
              <a:t> </a:t>
            </a:r>
            <a:r>
              <a:rPr lang="en-US" sz="3800" dirty="0" err="1"/>
              <a:t>hersenziekte</a:t>
            </a:r>
            <a:endParaRPr lang="en-US" sz="38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333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9B32822D-1F83-4E06-856C-97670F805226}"/>
              </a:ext>
            </a:extLst>
          </p:cNvPr>
          <p:cNvSpPr txBox="1"/>
          <p:nvPr/>
        </p:nvSpPr>
        <p:spPr>
          <a:xfrm>
            <a:off x="2977869" y="4118763"/>
            <a:ext cx="623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Er gaat iets mis in de aansturing van de spieren (en de hersenen)</a:t>
            </a:r>
          </a:p>
        </p:txBody>
      </p:sp>
    </p:spTree>
    <p:extLst>
      <p:ext uri="{BB962C8B-B14F-4D97-AF65-F5344CB8AC3E}">
        <p14:creationId xmlns:p14="http://schemas.microsoft.com/office/powerpoint/2010/main" val="256662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7AC70FD-7E76-4C74-A985-6F07A951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Medicatie om dopamine op te hogen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C885125-CAA5-4940-9DCA-861685023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589324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6115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Microsoft Office PowerPoint</Application>
  <PresentationFormat>Breedbeeld</PresentationFormat>
  <Paragraphs>153</Paragraphs>
  <Slides>24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Ketenzorg bij de ziekte van Parkinson</vt:lpstr>
      <vt:lpstr>Mijn motivatie voor parkinsonzorg</vt:lpstr>
      <vt:lpstr>PowerPoint-presentatie</vt:lpstr>
      <vt:lpstr>Ziekte van Parkinson in de wijk</vt:lpstr>
      <vt:lpstr>Oorzaak van de ziekte van Parkinson (1/2)</vt:lpstr>
      <vt:lpstr>Oorzaak van de ziekte van Parkinson (2/2)</vt:lpstr>
      <vt:lpstr>Medicatiewerking</vt:lpstr>
      <vt:lpstr>De ziekte van parkinson is dus geen spierziekte, maar een hersenziekte</vt:lpstr>
      <vt:lpstr>Medicatie om dopamine op te hogen</vt:lpstr>
      <vt:lpstr>Lichamelijke klachten door dopaminetekort</vt:lpstr>
      <vt:lpstr>Mentale klachten door dopaminetekort</vt:lpstr>
      <vt:lpstr>Klachten door het aangedane autonome zenuwstelsel</vt:lpstr>
      <vt:lpstr>PowerPoint-presentatie</vt:lpstr>
      <vt:lpstr>Omgang met kan lastig zijn (1/3)</vt:lpstr>
      <vt:lpstr>Omgang met kan lastig zijn (2/3)</vt:lpstr>
      <vt:lpstr>Omgang met kan lastig zijn (3/3)</vt:lpstr>
      <vt:lpstr>Patiënten zijn veel verspreid over de regio (0-3 patiënten per wijkteam) </vt:lpstr>
      <vt:lpstr>PowerPoint-presentatie</vt:lpstr>
      <vt:lpstr>Fases in de keten bij parkinson</vt:lpstr>
      <vt:lpstr>Ziekte van Parkinson versus parkinsonisme</vt:lpstr>
      <vt:lpstr>Ketenzorg</vt:lpstr>
      <vt:lpstr>Oog hebben voor verbinding en preventie</vt:lpstr>
      <vt:lpstr>Het voordeel van ketenzorg voor de patiënt:</vt:lpstr>
      <vt:lpstr>Parkinsonzorgzoeker.nl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Ketenzorg bij de ziekte van Parkinson</dc:title>
  <dc:creator>Ramona van den Arend</dc:creator>
  <cp:lastModifiedBy>Ramona van den Arend</cp:lastModifiedBy>
  <cp:revision>40</cp:revision>
  <dcterms:created xsi:type="dcterms:W3CDTF">2021-04-08T08:37:41Z</dcterms:created>
  <dcterms:modified xsi:type="dcterms:W3CDTF">2022-09-19T20:19:35Z</dcterms:modified>
</cp:coreProperties>
</file>