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35" r:id="rId5"/>
    <p:sldId id="373" r:id="rId6"/>
    <p:sldId id="333" r:id="rId7"/>
    <p:sldId id="365" r:id="rId8"/>
    <p:sldId id="366" r:id="rId9"/>
    <p:sldId id="374" r:id="rId10"/>
    <p:sldId id="367" r:id="rId11"/>
    <p:sldId id="377" r:id="rId12"/>
    <p:sldId id="371" r:id="rId13"/>
    <p:sldId id="368" r:id="rId14"/>
    <p:sldId id="369" r:id="rId15"/>
    <p:sldId id="375" r:id="rId16"/>
    <p:sldId id="376" r:id="rId17"/>
    <p:sldId id="291" r:id="rId18"/>
  </p:sldIdLst>
  <p:sldSz cx="9145588" cy="6859588"/>
  <p:notesSz cx="6797675" cy="9926638"/>
  <p:defaultTextStyle>
    <a:defPPr>
      <a:defRPr lang="nl-NL"/>
    </a:defPPr>
    <a:lvl1pPr algn="l" rtl="0" fontAlgn="base">
      <a:lnSpc>
        <a:spcPts val="3275"/>
      </a:lnSpc>
      <a:spcBef>
        <a:spcPct val="0"/>
      </a:spcBef>
      <a:spcAft>
        <a:spcPct val="0"/>
      </a:spcAft>
      <a:buFont typeface="Wingdings" pitchFamily="2" charset="2"/>
      <a:buChar char="§"/>
      <a:defRPr sz="23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lnSpc>
        <a:spcPts val="3275"/>
      </a:lnSpc>
      <a:spcBef>
        <a:spcPct val="0"/>
      </a:spcBef>
      <a:spcAft>
        <a:spcPct val="0"/>
      </a:spcAft>
      <a:buFont typeface="Wingdings" pitchFamily="2" charset="2"/>
      <a:buChar char="§"/>
      <a:defRPr sz="23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lnSpc>
        <a:spcPts val="3275"/>
      </a:lnSpc>
      <a:spcBef>
        <a:spcPct val="0"/>
      </a:spcBef>
      <a:spcAft>
        <a:spcPct val="0"/>
      </a:spcAft>
      <a:buFont typeface="Wingdings" pitchFamily="2" charset="2"/>
      <a:buChar char="§"/>
      <a:defRPr sz="23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lnSpc>
        <a:spcPts val="3275"/>
      </a:lnSpc>
      <a:spcBef>
        <a:spcPct val="0"/>
      </a:spcBef>
      <a:spcAft>
        <a:spcPct val="0"/>
      </a:spcAft>
      <a:buFont typeface="Wingdings" pitchFamily="2" charset="2"/>
      <a:buChar char="§"/>
      <a:defRPr sz="23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lnSpc>
        <a:spcPts val="3275"/>
      </a:lnSpc>
      <a:spcBef>
        <a:spcPct val="0"/>
      </a:spcBef>
      <a:spcAft>
        <a:spcPct val="0"/>
      </a:spcAft>
      <a:buFont typeface="Wingdings" pitchFamily="2" charset="2"/>
      <a:buChar char="§"/>
      <a:defRPr sz="23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27">
          <p15:clr>
            <a:srgbClr val="A4A3A4"/>
          </p15:clr>
        </p15:guide>
        <p15:guide id="3" pos="461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A1758"/>
    <a:srgbClr val="F1E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70" autoAdjust="0"/>
    <p:restoredTop sz="49536" autoAdjust="0"/>
  </p:normalViewPr>
  <p:slideViewPr>
    <p:cSldViewPr showGuides="1">
      <p:cViewPr varScale="1">
        <p:scale>
          <a:sx n="69" d="100"/>
          <a:sy n="69" d="100"/>
        </p:scale>
        <p:origin x="100" y="44"/>
      </p:cViewPr>
      <p:guideLst>
        <p:guide orient="horz" pos="2161"/>
        <p:guide pos="227"/>
        <p:guide pos="46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>
        <p:scale>
          <a:sx n="100" d="100"/>
          <a:sy n="100" d="100"/>
        </p:scale>
        <p:origin x="-2736" y="89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8" name="Picture 14" descr="visio_logo_RGB_J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10" y="58595"/>
            <a:ext cx="1641197" cy="61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4781567" y="125060"/>
            <a:ext cx="2019677" cy="429894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pPr>
              <a:lnSpc>
                <a:spcPct val="100000"/>
              </a:lnSpc>
              <a:buNone/>
            </a:pPr>
            <a:endParaRPr lang="nl-NL" sz="800" b="1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2"/>
          </p:nvPr>
        </p:nvSpPr>
        <p:spPr>
          <a:xfrm>
            <a:off x="4781567" y="508056"/>
            <a:ext cx="2019677" cy="42989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/>
            </a:lvl1pPr>
          </a:lstStyle>
          <a:p>
            <a:pPr>
              <a:lnSpc>
                <a:spcPct val="100000"/>
              </a:lnSpc>
              <a:buNone/>
            </a:pPr>
            <a:endParaRPr lang="nl-NL" sz="80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>
          <a:xfrm>
            <a:off x="4781567" y="9410766"/>
            <a:ext cx="1784167" cy="195406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pPr algn="l">
              <a:lnSpc>
                <a:spcPct val="100000"/>
              </a:lnSpc>
              <a:buNone/>
            </a:pPr>
            <a:r>
              <a:rPr lang="nl-NL" sz="800" b="1" dirty="0"/>
              <a:t>Datum</a:t>
            </a:r>
            <a:r>
              <a:rPr lang="nl-NL" sz="800" dirty="0"/>
              <a:t> </a:t>
            </a:r>
            <a:fld id="{3401724F-B82F-4195-9132-B2E0E1CFCD57}" type="datetimeFigureOut">
              <a:rPr lang="nl-NL" sz="800" smtClean="0"/>
              <a:pPr algn="l">
                <a:lnSpc>
                  <a:spcPct val="100000"/>
                </a:lnSpc>
                <a:buNone/>
              </a:pPr>
              <a:t>18-3-2025</a:t>
            </a:fld>
            <a:endParaRPr lang="nl-NL" sz="8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781567" y="9129381"/>
            <a:ext cx="1784167" cy="1954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/>
            </a:lvl1pPr>
          </a:lstStyle>
          <a:p>
            <a:pPr algn="l">
              <a:lnSpc>
                <a:spcPct val="100000"/>
              </a:lnSpc>
              <a:buNone/>
            </a:pPr>
            <a:r>
              <a:rPr lang="nl-NL" sz="800" b="1" dirty="0"/>
              <a:t>Pagina</a:t>
            </a:r>
            <a:r>
              <a:rPr lang="nl-NL" sz="800" dirty="0"/>
              <a:t> </a:t>
            </a:r>
            <a:fld id="{C265311B-2816-4EB5-9C7B-6FFCB421AFCC}" type="slidenum">
              <a:rPr lang="nl-NL" sz="800" smtClean="0"/>
              <a:pPr algn="l">
                <a:lnSpc>
                  <a:spcPct val="100000"/>
                </a:lnSpc>
                <a:buNone/>
              </a:pPr>
              <a:t>‹nr.›</a:t>
            </a:fld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2510229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781567" y="262054"/>
            <a:ext cx="2018846" cy="429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400"/>
              </a:lnSpc>
              <a:buFontTx/>
              <a:buNone/>
              <a:defRPr sz="800" b="1"/>
            </a:lvl1pPr>
          </a:lstStyle>
          <a:p>
            <a:r>
              <a:rPr lang="nl-NL" altLang="en-US" dirty="0"/>
              <a:t>&lt;Typ titel via Beeld, Koptekst en voettekst, Koptekst&gt;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781567" y="9640463"/>
            <a:ext cx="1784390" cy="194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800" b="1"/>
            </a:lvl1pPr>
          </a:lstStyle>
          <a:p>
            <a:r>
              <a:rPr lang="nl-NL" altLang="en-US" dirty="0"/>
              <a:t>Datum  </a:t>
            </a:r>
            <a:fld id="{029D13DD-0625-4138-A5BA-F7A72B7D14BA}" type="datetime1">
              <a:rPr lang="nl-NL" altLang="en-US" b="0"/>
              <a:pPr/>
              <a:t>18-3-2025</a:t>
            </a:fld>
            <a:endParaRPr lang="nl-NL" altLang="en-US" b="0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4713" y="1568450"/>
            <a:ext cx="4667250" cy="3502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70005" y="5428630"/>
            <a:ext cx="5422405" cy="394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opmaakprofielen van de modeltekst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781567" y="644643"/>
            <a:ext cx="2014126" cy="429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400"/>
              </a:lnSpc>
              <a:buFontTx/>
              <a:buNone/>
              <a:defRPr sz="800"/>
            </a:lvl1pPr>
          </a:lstStyle>
          <a:p>
            <a:r>
              <a:rPr lang="nl-NL" altLang="en-US" dirty="0"/>
              <a:t>&lt;Typ subtitel via Beeld, Koptekst en voettekst, Voettekst&gt;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781567" y="9361277"/>
            <a:ext cx="1784390" cy="194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800" b="1"/>
            </a:lvl1pPr>
          </a:lstStyle>
          <a:p>
            <a:r>
              <a:rPr lang="nl-NL" altLang="en-US" dirty="0"/>
              <a:t>Pagina </a:t>
            </a:r>
            <a:r>
              <a:rPr lang="nl-NL" altLang="en-US" b="0" dirty="0"/>
              <a:t> </a:t>
            </a:r>
            <a:fld id="{5A3E2A90-FE05-4E6A-BF08-C9669C951B85}" type="slidenum">
              <a:rPr lang="nl-NL" altLang="en-US" b="0"/>
              <a:pPr/>
              <a:t>‹nr.›</a:t>
            </a:fld>
            <a:endParaRPr lang="nl-NL" altLang="en-US" b="0" dirty="0"/>
          </a:p>
        </p:txBody>
      </p:sp>
      <p:pic>
        <p:nvPicPr>
          <p:cNvPr id="26633" name="Picture 9" descr="visio_logo_RGB_J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10" y="446355"/>
            <a:ext cx="1641197" cy="61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32900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lnSpc>
        <a:spcPts val="1400"/>
      </a:lnSpc>
      <a:spcBef>
        <a:spcPct val="0"/>
      </a:spcBef>
      <a:spcAft>
        <a:spcPct val="0"/>
      </a:spcAft>
      <a:buFont typeface="Wingdings" pitchFamily="2" charset="2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265113" indent="87313" algn="l" rtl="0" fontAlgn="base">
      <a:lnSpc>
        <a:spcPts val="1400"/>
      </a:lnSpc>
      <a:spcBef>
        <a:spcPct val="0"/>
      </a:spcBef>
      <a:spcAft>
        <a:spcPct val="0"/>
      </a:spcAft>
      <a:buFont typeface="Wingdings" pitchFamily="2" charset="2"/>
      <a:buChar char="§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542925" indent="95250" algn="l" rtl="0" fontAlgn="base">
      <a:lnSpc>
        <a:spcPts val="1400"/>
      </a:lnSpc>
      <a:spcBef>
        <a:spcPct val="0"/>
      </a:spcBef>
      <a:spcAft>
        <a:spcPct val="0"/>
      </a:spcAft>
      <a:buFont typeface="Verdana" pitchFamily="34" charset="0"/>
      <a:buChar char="-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819150" indent="85725" algn="l" rtl="0" fontAlgn="base">
      <a:lnSpc>
        <a:spcPts val="1400"/>
      </a:lnSpc>
      <a:spcBef>
        <a:spcPct val="0"/>
      </a:spcBef>
      <a:spcAft>
        <a:spcPct val="0"/>
      </a:spcAft>
      <a:buFont typeface="Verdana" pitchFamily="34" charset="0"/>
      <a:buChar char="-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085850" indent="85725" algn="l" rtl="0" fontAlgn="base">
      <a:lnSpc>
        <a:spcPts val="1400"/>
      </a:lnSpc>
      <a:spcBef>
        <a:spcPct val="0"/>
      </a:spcBef>
      <a:spcAft>
        <a:spcPct val="0"/>
      </a:spcAft>
      <a:buFont typeface="Verdana" pitchFamily="34" charset="0"/>
      <a:buChar char="-"/>
      <a:defRPr sz="10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874713" y="1568450"/>
            <a:ext cx="4667250" cy="35020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1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baseline="0" dirty="0" smtClean="0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altLang="en-US" smtClean="0"/>
              <a:t>&lt;Typ titel via Beeld, Koptekst en voettekst, Koptekst&gt;</a:t>
            </a:r>
            <a:endParaRPr lang="nl-NL" altLang="en-US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altLang="en-US" smtClean="0"/>
              <a:t>Datum  </a:t>
            </a:r>
            <a:fld id="{029D13DD-0625-4138-A5BA-F7A72B7D14BA}" type="datetime1">
              <a:rPr lang="nl-NL" altLang="en-US" b="0" smtClean="0"/>
              <a:pPr/>
              <a:t>18-3-2025</a:t>
            </a:fld>
            <a:endParaRPr lang="nl-NL" altLang="en-US" b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en-US" smtClean="0"/>
              <a:t>&lt;Typ subtitel via Beeld, Koptekst en voettekst, Voettekst&gt;</a:t>
            </a:r>
            <a:endParaRPr lang="nl-NL" altLang="en-US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nl-NL" altLang="en-US" smtClean="0"/>
              <a:t>Pagina </a:t>
            </a:r>
            <a:r>
              <a:rPr lang="nl-NL" altLang="en-US" b="0" smtClean="0"/>
              <a:t> </a:t>
            </a:r>
            <a:fld id="{5A3E2A90-FE05-4E6A-BF08-C9669C951B85}" type="slidenum">
              <a:rPr lang="nl-NL" altLang="en-US" b="0" smtClean="0"/>
              <a:pPr/>
              <a:t>1</a:t>
            </a:fld>
            <a:endParaRPr lang="nl-NL" altLang="en-US" b="0" dirty="0"/>
          </a:p>
        </p:txBody>
      </p:sp>
    </p:spTree>
    <p:extLst>
      <p:ext uri="{BB962C8B-B14F-4D97-AF65-F5344CB8AC3E}">
        <p14:creationId xmlns:p14="http://schemas.microsoft.com/office/powerpoint/2010/main" val="2958029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874713" y="1568450"/>
            <a:ext cx="4667250" cy="3502025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000" b="1" i="0" u="sng" kern="1200" baseline="0" dirty="0" smtClean="0">
              <a:solidFill>
                <a:schemeClr val="tx1"/>
              </a:solidFill>
              <a:effectLst/>
              <a:latin typeface="Verdana" pitchFamily="34" charset="0"/>
              <a:ea typeface="+mn-ea"/>
              <a:cs typeface="+mn-cs"/>
            </a:endParaRPr>
          </a:p>
          <a:p>
            <a:r>
              <a:rPr lang="nl-NL" sz="1000" b="1" i="0" u="sng" kern="1200" baseline="0" dirty="0" smtClean="0">
                <a:solidFill>
                  <a:schemeClr val="tx1"/>
                </a:solidFill>
                <a:effectLst/>
                <a:latin typeface="Verdana" pitchFamily="34" charset="0"/>
                <a:ea typeface="+mn-ea"/>
                <a:cs typeface="+mn-cs"/>
              </a:rPr>
              <a:t>Doelgroep: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l-NL" altLang="nl-NL" dirty="0" smtClean="0"/>
              <a:t> Kinderen en jongeren met een visuele beperking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l-NL" altLang="nl-NL" dirty="0" smtClean="0"/>
              <a:t> Volwassen met een visuele beperking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altLang="nl-NL" dirty="0" smtClean="0"/>
              <a:t> NAH 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nl-NL" altLang="nl-NL" dirty="0" smtClean="0"/>
              <a:t> Mensen met een visuele beperking in combinatie met ander beperking,</a:t>
            </a:r>
            <a:r>
              <a:rPr lang="nl-NL" altLang="nl-NL" baseline="0" dirty="0" smtClean="0"/>
              <a:t> zoals</a:t>
            </a:r>
            <a:r>
              <a:rPr lang="nl-NL" altLang="nl-NL" dirty="0" smtClean="0"/>
              <a:t>:</a:t>
            </a:r>
          </a:p>
          <a:p>
            <a:pPr>
              <a:lnSpc>
                <a:spcPct val="150000"/>
              </a:lnSpc>
              <a:defRPr/>
            </a:pPr>
            <a:r>
              <a:rPr lang="nl-NL" altLang="nl-NL" sz="900" i="1" dirty="0" smtClean="0"/>
              <a:t>-</a:t>
            </a:r>
            <a:r>
              <a:rPr lang="nl-NL" altLang="nl-NL" sz="900" i="1" baseline="0" dirty="0" smtClean="0"/>
              <a:t> </a:t>
            </a:r>
            <a:r>
              <a:rPr lang="nl-NL" altLang="nl-NL" sz="900" i="1" dirty="0" smtClean="0"/>
              <a:t>Verstandelijke beperking 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nl-NL" altLang="nl-NL" sz="900" i="1" dirty="0" smtClean="0"/>
              <a:t>- Lichamelijke beperking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nl-NL" altLang="nl-NL" sz="900" i="1" dirty="0" smtClean="0"/>
              <a:t>- Auditieve beperking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nl-NL" altLang="nl-NL" sz="900" i="1" dirty="0" smtClean="0"/>
              <a:t>- Psychische beperking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baseline="0" dirty="0" smtClean="0"/>
              <a:t>Revalidatie &amp; Advies wat meer uitgelicht: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aseline="0" dirty="0" smtClean="0"/>
              <a:t>Hulpmiddelen op gebied van </a:t>
            </a:r>
            <a:r>
              <a:rPr lang="nl-NL" baseline="0" dirty="0" err="1" smtClean="0"/>
              <a:t>oa</a:t>
            </a:r>
            <a:r>
              <a:rPr lang="nl-NL" baseline="0" dirty="0" smtClean="0"/>
              <a:t> Lezen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aseline="0" dirty="0" err="1" smtClean="0"/>
              <a:t>Orientatie</a:t>
            </a:r>
            <a:r>
              <a:rPr lang="nl-NL" baseline="0" dirty="0" smtClean="0"/>
              <a:t> &amp; </a:t>
            </a:r>
            <a:r>
              <a:rPr lang="nl-NL" dirty="0" smtClean="0"/>
              <a:t>Mobiliteit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aseline="0" dirty="0" smtClean="0"/>
              <a:t>Gebruik andere zintuigen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aseline="0" dirty="0" smtClean="0"/>
              <a:t>Praktische vaardigheden voor in en rondom het huis (apparatuur bedienen, tuinieren, koken, </a:t>
            </a:r>
            <a:r>
              <a:rPr lang="nl-NL" baseline="0" dirty="0" err="1" smtClean="0"/>
              <a:t>etc</a:t>
            </a:r>
            <a:r>
              <a:rPr lang="nl-NL" baseline="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Psychosociale ondersteuning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ICT trainingen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Licht, verlichting en inrichting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Groepsbijeenkomsten</a:t>
            </a:r>
            <a:r>
              <a:rPr lang="nl-NL" baseline="0" dirty="0" smtClean="0"/>
              <a:t> op gebied van koken en creativiteit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aseline="0" dirty="0" smtClean="0"/>
              <a:t>Omgaan met energiebalans</a:t>
            </a:r>
            <a:endParaRPr lang="nl-N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 smtClean="0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altLang="en-US" smtClean="0"/>
              <a:t>&lt;Typ titel via Beeld, Koptekst en voettekst, Koptekst&gt;</a:t>
            </a:r>
            <a:endParaRPr lang="nl-NL" altLang="en-US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altLang="en-US" smtClean="0"/>
              <a:t>Datum  </a:t>
            </a:r>
            <a:fld id="{029D13DD-0625-4138-A5BA-F7A72B7D14BA}" type="datetime1">
              <a:rPr lang="nl-NL" altLang="en-US" b="0" smtClean="0"/>
              <a:pPr/>
              <a:t>18-3-2025</a:t>
            </a:fld>
            <a:endParaRPr lang="nl-NL" altLang="en-US" b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en-US" smtClean="0"/>
              <a:t>&lt;Typ subtitel via Beeld, Koptekst en voettekst, Voettekst&gt;</a:t>
            </a:r>
            <a:endParaRPr lang="nl-NL" altLang="en-US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nl-NL" altLang="en-US" smtClean="0"/>
              <a:t>Pagina </a:t>
            </a:r>
            <a:r>
              <a:rPr lang="nl-NL" altLang="en-US" b="0" smtClean="0"/>
              <a:t> </a:t>
            </a:r>
            <a:fld id="{5A3E2A90-FE05-4E6A-BF08-C9669C951B85}" type="slidenum">
              <a:rPr lang="nl-NL" altLang="en-US" b="0" smtClean="0"/>
              <a:pPr/>
              <a:t>3</a:t>
            </a:fld>
            <a:endParaRPr lang="nl-NL" altLang="en-US" b="0" dirty="0"/>
          </a:p>
        </p:txBody>
      </p:sp>
    </p:spTree>
    <p:extLst>
      <p:ext uri="{BB962C8B-B14F-4D97-AF65-F5344CB8AC3E}">
        <p14:creationId xmlns:p14="http://schemas.microsoft.com/office/powerpoint/2010/main" val="3068663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altLang="en-US" smtClean="0"/>
              <a:t>&lt;Typ titel via Beeld, Koptekst en voettekst, Koptekst&gt;</a:t>
            </a:r>
            <a:endParaRPr lang="nl-NL" alt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altLang="en-US" smtClean="0"/>
              <a:t>Datum  </a:t>
            </a:r>
            <a:fld id="{029D13DD-0625-4138-A5BA-F7A72B7D14BA}" type="datetime1">
              <a:rPr lang="nl-NL" altLang="en-US" b="0" smtClean="0"/>
              <a:pPr/>
              <a:t>18-3-2025</a:t>
            </a:fld>
            <a:endParaRPr lang="nl-NL" altLang="en-US" b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en-US" smtClean="0"/>
              <a:t>&lt;Typ subtitel via Beeld, Koptekst en voettekst, Voettekst&gt;</a:t>
            </a:r>
            <a:endParaRPr lang="nl-NL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nl-NL" altLang="en-US" smtClean="0"/>
              <a:t>Pagina </a:t>
            </a:r>
            <a:r>
              <a:rPr lang="nl-NL" altLang="en-US" b="0" smtClean="0"/>
              <a:t> </a:t>
            </a:r>
            <a:fld id="{5A3E2A90-FE05-4E6A-BF08-C9669C951B85}" type="slidenum">
              <a:rPr lang="nl-NL" altLang="en-US" b="0" smtClean="0"/>
              <a:pPr/>
              <a:t>4</a:t>
            </a:fld>
            <a:endParaRPr lang="nl-NL" altLang="en-US" b="0"/>
          </a:p>
        </p:txBody>
      </p:sp>
    </p:spTree>
    <p:extLst>
      <p:ext uri="{BB962C8B-B14F-4D97-AF65-F5344CB8AC3E}">
        <p14:creationId xmlns:p14="http://schemas.microsoft.com/office/powerpoint/2010/main" val="3643135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Licht er in volgende uit:</a:t>
            </a:r>
          </a:p>
          <a:p>
            <a:r>
              <a:rPr lang="nl-NL" dirty="0" smtClean="0"/>
              <a:t>Ergo</a:t>
            </a:r>
          </a:p>
          <a:p>
            <a:r>
              <a:rPr lang="nl-NL" dirty="0" smtClean="0"/>
              <a:t>Acceptatie visuele beperking</a:t>
            </a:r>
          </a:p>
          <a:p>
            <a:r>
              <a:rPr lang="nl-NL" dirty="0" smtClean="0"/>
              <a:t>Computer,</a:t>
            </a:r>
            <a:r>
              <a:rPr lang="nl-NL" baseline="0" dirty="0" smtClean="0"/>
              <a:t> smartphone en tablet</a:t>
            </a:r>
            <a:endParaRPr lang="nl-NL" dirty="0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altLang="en-US" smtClean="0"/>
              <a:t>&lt;Typ titel via Beeld, Koptekst en voettekst, Koptekst&gt;</a:t>
            </a:r>
            <a:endParaRPr lang="nl-NL" alt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altLang="en-US" smtClean="0"/>
              <a:t>Datum  </a:t>
            </a:r>
            <a:fld id="{029D13DD-0625-4138-A5BA-F7A72B7D14BA}" type="datetime1">
              <a:rPr lang="nl-NL" altLang="en-US" b="0" smtClean="0"/>
              <a:pPr/>
              <a:t>18-3-2025</a:t>
            </a:fld>
            <a:endParaRPr lang="nl-NL" altLang="en-US" b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en-US" smtClean="0"/>
              <a:t>&lt;Typ subtitel via Beeld, Koptekst en voettekst, Voettekst&gt;</a:t>
            </a:r>
            <a:endParaRPr lang="nl-NL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nl-NL" altLang="en-US" smtClean="0"/>
              <a:t>Pagina </a:t>
            </a:r>
            <a:r>
              <a:rPr lang="nl-NL" altLang="en-US" b="0" smtClean="0"/>
              <a:t> </a:t>
            </a:r>
            <a:fld id="{5A3E2A90-FE05-4E6A-BF08-C9669C951B85}" type="slidenum">
              <a:rPr lang="nl-NL" altLang="en-US" b="0" smtClean="0"/>
              <a:pPr/>
              <a:t>5</a:t>
            </a:fld>
            <a:endParaRPr lang="nl-NL" altLang="en-US" b="0"/>
          </a:p>
        </p:txBody>
      </p:sp>
    </p:spTree>
    <p:extLst>
      <p:ext uri="{BB962C8B-B14F-4D97-AF65-F5344CB8AC3E}">
        <p14:creationId xmlns:p14="http://schemas.microsoft.com/office/powerpoint/2010/main" val="308069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nl-NL" dirty="0" smtClean="0"/>
              <a:t>Op een andere manier een activiteit uitvoeren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Inzetten van een hulpmiddel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Het aanpassen van een activiteit of de omgeving</a:t>
            </a:r>
          </a:p>
          <a:p>
            <a:pPr marL="342900" indent="-342900">
              <a:buFontTx/>
              <a:buChar char="-"/>
            </a:pPr>
            <a:endParaRPr lang="nl-NL" dirty="0" smtClean="0"/>
          </a:p>
          <a:p>
            <a:pPr marL="171450" indent="-171450">
              <a:buFontTx/>
              <a:buChar char="-"/>
            </a:pPr>
            <a:endParaRPr lang="nl-NL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altLang="en-US" smtClean="0"/>
              <a:t>&lt;Typ titel via Beeld, Koptekst en voettekst, Koptekst&gt;</a:t>
            </a:r>
            <a:endParaRPr lang="nl-NL" alt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altLang="en-US" smtClean="0"/>
              <a:t>Datum  </a:t>
            </a:r>
            <a:fld id="{029D13DD-0625-4138-A5BA-F7A72B7D14BA}" type="datetime1">
              <a:rPr lang="nl-NL" altLang="en-US" b="0" smtClean="0"/>
              <a:pPr/>
              <a:t>18-3-2025</a:t>
            </a:fld>
            <a:endParaRPr lang="nl-NL" altLang="en-US" b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en-US" smtClean="0"/>
              <a:t>&lt;Typ subtitel via Beeld, Koptekst en voettekst, Voettekst&gt;</a:t>
            </a:r>
            <a:endParaRPr lang="nl-NL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nl-NL" altLang="en-US" smtClean="0"/>
              <a:t>Pagina </a:t>
            </a:r>
            <a:r>
              <a:rPr lang="nl-NL" altLang="en-US" b="0" smtClean="0"/>
              <a:t> </a:t>
            </a:r>
            <a:fld id="{5A3E2A90-FE05-4E6A-BF08-C9669C951B85}" type="slidenum">
              <a:rPr lang="nl-NL" altLang="en-US" b="0" smtClean="0"/>
              <a:pPr/>
              <a:t>7</a:t>
            </a:fld>
            <a:endParaRPr lang="nl-NL" altLang="en-US" b="0"/>
          </a:p>
        </p:txBody>
      </p:sp>
    </p:spTree>
    <p:extLst>
      <p:ext uri="{BB962C8B-B14F-4D97-AF65-F5344CB8AC3E}">
        <p14:creationId xmlns:p14="http://schemas.microsoft.com/office/powerpoint/2010/main" val="2636660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085850" y="1444625"/>
            <a:ext cx="4302125" cy="32258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1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nl-NL" dirty="0" smtClean="0"/>
              <a:t>Ook belangrijk bij mensen met NAH!</a:t>
            </a:r>
          </a:p>
          <a:p>
            <a:endParaRPr lang="nl-NL" dirty="0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altLang="en-US" smtClean="0"/>
              <a:t>&lt;Typ titel via Beeld, Koptekst en voettekst, Koptekst&gt;</a:t>
            </a:r>
            <a:endParaRPr lang="nl-NL" alt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altLang="en-US" smtClean="0"/>
              <a:t>Datum  </a:t>
            </a:r>
            <a:fld id="{029D13DD-0625-4138-A5BA-F7A72B7D14BA}" type="datetime1">
              <a:rPr lang="nl-NL" altLang="en-US" b="0" smtClean="0"/>
              <a:pPr/>
              <a:t>18-3-2025</a:t>
            </a:fld>
            <a:endParaRPr lang="nl-NL" altLang="en-US" b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en-US" smtClean="0"/>
              <a:t>&lt;Typ subtitel via Beeld, Koptekst en voettekst, Voettekst&gt;</a:t>
            </a:r>
            <a:endParaRPr lang="nl-NL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nl-NL" altLang="en-US" smtClean="0"/>
              <a:t>Pagina </a:t>
            </a:r>
            <a:r>
              <a:rPr lang="nl-NL" altLang="en-US" b="0" smtClean="0"/>
              <a:t> </a:t>
            </a:r>
            <a:fld id="{5A3E2A90-FE05-4E6A-BF08-C9669C951B85}" type="slidenum">
              <a:rPr lang="nl-NL" altLang="en-US" b="0" smtClean="0"/>
              <a:pPr/>
              <a:t>9</a:t>
            </a:fld>
            <a:endParaRPr lang="nl-NL" altLang="en-US" b="0"/>
          </a:p>
        </p:txBody>
      </p:sp>
    </p:spTree>
    <p:extLst>
      <p:ext uri="{BB962C8B-B14F-4D97-AF65-F5344CB8AC3E}">
        <p14:creationId xmlns:p14="http://schemas.microsoft.com/office/powerpoint/2010/main" val="2116053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altLang="en-US" smtClean="0"/>
              <a:t>&lt;Typ titel via Beeld, Koptekst en voettekst, Koptekst&gt;</a:t>
            </a:r>
            <a:endParaRPr lang="nl-NL" alt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altLang="en-US" smtClean="0"/>
              <a:t>Datum  </a:t>
            </a:r>
            <a:fld id="{029D13DD-0625-4138-A5BA-F7A72B7D14BA}" type="datetime1">
              <a:rPr lang="nl-NL" altLang="en-US" b="0" smtClean="0"/>
              <a:pPr/>
              <a:t>18-3-2025</a:t>
            </a:fld>
            <a:endParaRPr lang="nl-NL" altLang="en-US" b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en-US" smtClean="0"/>
              <a:t>&lt;Typ subtitel via Beeld, Koptekst en voettekst, Voettekst&gt;</a:t>
            </a:r>
            <a:endParaRPr lang="nl-NL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nl-NL" altLang="en-US" smtClean="0"/>
              <a:t>Pagina </a:t>
            </a:r>
            <a:r>
              <a:rPr lang="nl-NL" altLang="en-US" b="0" smtClean="0"/>
              <a:t> </a:t>
            </a:r>
            <a:fld id="{5A3E2A90-FE05-4E6A-BF08-C9669C951B85}" type="slidenum">
              <a:rPr lang="nl-NL" altLang="en-US" b="0" smtClean="0"/>
              <a:pPr/>
              <a:t>10</a:t>
            </a:fld>
            <a:endParaRPr lang="nl-NL" altLang="en-US" b="0"/>
          </a:p>
        </p:txBody>
      </p:sp>
    </p:spTree>
    <p:extLst>
      <p:ext uri="{BB962C8B-B14F-4D97-AF65-F5344CB8AC3E}">
        <p14:creationId xmlns:p14="http://schemas.microsoft.com/office/powerpoint/2010/main" val="4251217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Afhankelijkheid</a:t>
            </a:r>
          </a:p>
          <a:p>
            <a:r>
              <a:rPr lang="nl-NL" dirty="0" smtClean="0"/>
              <a:t>Veranderingen in leven: dagelijks,</a:t>
            </a:r>
            <a:r>
              <a:rPr lang="nl-NL" baseline="0" dirty="0" smtClean="0"/>
              <a:t> werk, relatie/gezin/sociaal</a:t>
            </a:r>
          </a:p>
          <a:p>
            <a:r>
              <a:rPr lang="nl-NL" baseline="0" dirty="0" smtClean="0"/>
              <a:t>emoties</a:t>
            </a:r>
            <a:endParaRPr lang="nl-NL" dirty="0" smtClean="0"/>
          </a:p>
          <a:p>
            <a:r>
              <a:rPr lang="nl-NL" dirty="0" smtClean="0"/>
              <a:t>Verlies/rouw verwerking</a:t>
            </a:r>
          </a:p>
          <a:p>
            <a:r>
              <a:rPr lang="nl-NL" dirty="0" smtClean="0"/>
              <a:t>Visuele</a:t>
            </a:r>
            <a:r>
              <a:rPr lang="nl-NL" baseline="0" dirty="0" smtClean="0"/>
              <a:t> beperking heb je niet alleen (ook partner/gezinsleden leren hiermee omgaan)</a:t>
            </a:r>
            <a:endParaRPr lang="nl-NL" dirty="0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altLang="en-US" smtClean="0"/>
              <a:t>&lt;Typ titel via Beeld, Koptekst en voettekst, Koptekst&gt;</a:t>
            </a:r>
            <a:endParaRPr lang="nl-NL" alt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altLang="en-US" smtClean="0"/>
              <a:t>Datum  </a:t>
            </a:r>
            <a:fld id="{029D13DD-0625-4138-A5BA-F7A72B7D14BA}" type="datetime1">
              <a:rPr lang="nl-NL" altLang="en-US" b="0" smtClean="0"/>
              <a:pPr/>
              <a:t>18-3-2025</a:t>
            </a:fld>
            <a:endParaRPr lang="nl-NL" altLang="en-US" b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en-US" smtClean="0"/>
              <a:t>&lt;Typ subtitel via Beeld, Koptekst en voettekst, Voettekst&gt;</a:t>
            </a:r>
            <a:endParaRPr lang="nl-NL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nl-NL" altLang="en-US" smtClean="0"/>
              <a:t>Pagina </a:t>
            </a:r>
            <a:r>
              <a:rPr lang="nl-NL" altLang="en-US" b="0" smtClean="0"/>
              <a:t> </a:t>
            </a:r>
            <a:fld id="{5A3E2A90-FE05-4E6A-BF08-C9669C951B85}" type="slidenum">
              <a:rPr lang="nl-NL" altLang="en-US" b="0" smtClean="0"/>
              <a:pPr/>
              <a:t>11</a:t>
            </a:fld>
            <a:endParaRPr lang="nl-NL" altLang="en-US" b="0"/>
          </a:p>
        </p:txBody>
      </p:sp>
    </p:spTree>
    <p:extLst>
      <p:ext uri="{BB962C8B-B14F-4D97-AF65-F5344CB8AC3E}">
        <p14:creationId xmlns:p14="http://schemas.microsoft.com/office/powerpoint/2010/main" val="2346571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nl-NL" altLang="en-US" smtClean="0"/>
              <a:t>&lt;Typ titel via Beeld, Koptekst en voettekst, Koptekst&gt;</a:t>
            </a:r>
            <a:endParaRPr lang="nl-NL" altLang="en-US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altLang="en-US" smtClean="0"/>
              <a:t>Datum  </a:t>
            </a:r>
            <a:fld id="{029D13DD-0625-4138-A5BA-F7A72B7D14BA}" type="datetime1">
              <a:rPr lang="nl-NL" altLang="en-US" b="0" smtClean="0"/>
              <a:pPr/>
              <a:t>18-3-2025</a:t>
            </a:fld>
            <a:endParaRPr lang="nl-NL" altLang="en-US" b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en-US" smtClean="0"/>
              <a:t>&lt;Typ subtitel via Beeld, Koptekst en voettekst, Voettekst&gt;</a:t>
            </a:r>
            <a:endParaRPr lang="nl-NL" altLang="en-US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nl-NL" altLang="en-US" smtClean="0"/>
              <a:t>Pagina </a:t>
            </a:r>
            <a:r>
              <a:rPr lang="nl-NL" altLang="en-US" b="0" smtClean="0"/>
              <a:t> </a:t>
            </a:r>
            <a:fld id="{5A3E2A90-FE05-4E6A-BF08-C9669C951B85}" type="slidenum">
              <a:rPr lang="nl-NL" altLang="en-US" b="0" smtClean="0"/>
              <a:pPr/>
              <a:t>14</a:t>
            </a:fld>
            <a:endParaRPr lang="nl-NL" altLang="en-US" b="0" dirty="0"/>
          </a:p>
        </p:txBody>
      </p:sp>
    </p:spTree>
    <p:extLst>
      <p:ext uri="{BB962C8B-B14F-4D97-AF65-F5344CB8AC3E}">
        <p14:creationId xmlns:p14="http://schemas.microsoft.com/office/powerpoint/2010/main" val="2521282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met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60000" y="525783"/>
            <a:ext cx="5471603" cy="804314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378AB9DD-ABB3-4616-AA5A-B2BDB44E6C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112480"/>
            <a:ext cx="9145588" cy="4747108"/>
          </a:xfrm>
          <a:custGeom>
            <a:avLst/>
            <a:gdLst>
              <a:gd name="connsiteX0" fmla="*/ 0 w 9145588"/>
              <a:gd name="connsiteY0" fmla="*/ 0 h 4747108"/>
              <a:gd name="connsiteX1" fmla="*/ 6095175 w 9145588"/>
              <a:gd name="connsiteY1" fmla="*/ 0 h 4747108"/>
              <a:gd name="connsiteX2" fmla="*/ 7441575 w 9145588"/>
              <a:gd name="connsiteY2" fmla="*/ 277200 h 4747108"/>
              <a:gd name="connsiteX3" fmla="*/ 8787975 w 9145588"/>
              <a:gd name="connsiteY3" fmla="*/ 0 h 4747108"/>
              <a:gd name="connsiteX4" fmla="*/ 9145588 w 9145588"/>
              <a:gd name="connsiteY4" fmla="*/ 0 h 4747108"/>
              <a:gd name="connsiteX5" fmla="*/ 9145588 w 9145588"/>
              <a:gd name="connsiteY5" fmla="*/ 4747108 h 4747108"/>
              <a:gd name="connsiteX6" fmla="*/ 0 w 9145588"/>
              <a:gd name="connsiteY6" fmla="*/ 4747108 h 4747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5588" h="4747108">
                <a:moveTo>
                  <a:pt x="0" y="0"/>
                </a:moveTo>
                <a:lnTo>
                  <a:pt x="6095175" y="0"/>
                </a:lnTo>
                <a:lnTo>
                  <a:pt x="7441575" y="277200"/>
                </a:lnTo>
                <a:lnTo>
                  <a:pt x="8787975" y="0"/>
                </a:lnTo>
                <a:lnTo>
                  <a:pt x="9145588" y="0"/>
                </a:lnTo>
                <a:lnTo>
                  <a:pt x="9145588" y="4747108"/>
                </a:lnTo>
                <a:lnTo>
                  <a:pt x="0" y="474710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0A1758"/>
                </a:solidFill>
              </a:defRPr>
            </a:lvl1pPr>
          </a:lstStyle>
          <a:p>
            <a:r>
              <a:rPr lang="nl-NL" dirty="0" smtClean="0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1"/>
          </p:nvPr>
        </p:nvSpPr>
        <p:spPr>
          <a:xfrm>
            <a:off x="359999" y="1275070"/>
            <a:ext cx="5471603" cy="475200"/>
          </a:xfrm>
          <a:prstGeom prst="rect">
            <a:avLst/>
          </a:prstGeom>
        </p:spPr>
        <p:txBody>
          <a:bodyPr lIns="0" rIns="0"/>
          <a:lstStyle>
            <a:lvl1pPr>
              <a:buFontTx/>
              <a:buNone/>
              <a:defRPr>
                <a:solidFill>
                  <a:srgbClr val="0A1758"/>
                </a:solidFill>
              </a:defRPr>
            </a:lvl1pPr>
          </a:lstStyle>
          <a:p>
            <a:r>
              <a:rPr lang="nl-NL" dirty="0"/>
              <a:t>Datum of naam</a:t>
            </a:r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68339FC3-2FF8-44E0-95CB-7A52FA59A2FB}"/>
              </a:ext>
            </a:extLst>
          </p:cNvPr>
          <p:cNvGrpSpPr/>
          <p:nvPr userDrawn="1"/>
        </p:nvGrpSpPr>
        <p:grpSpPr>
          <a:xfrm>
            <a:off x="-1588" y="-1"/>
            <a:ext cx="9149188" cy="2398782"/>
            <a:chOff x="-1588" y="-1"/>
            <a:chExt cx="9149188" cy="2398782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B5A16192-1FB8-471A-9D94-96A03279767E}"/>
                </a:ext>
              </a:extLst>
            </p:cNvPr>
            <p:cNvSpPr/>
            <p:nvPr userDrawn="1"/>
          </p:nvSpPr>
          <p:spPr bwMode="auto">
            <a:xfrm>
              <a:off x="-1588" y="1992412"/>
              <a:ext cx="9144000" cy="118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258763" marR="0" indent="-258763" algn="l" defTabSz="914400" rtl="0" eaLnBrk="1" fontAlgn="base" latinLnBrk="0" hangingPunct="1">
                <a:lnSpc>
                  <a:spcPts val="327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nl-N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A59B5A7A-2C53-4777-BBF5-2BA9CB6C66DD}"/>
                </a:ext>
              </a:extLst>
            </p:cNvPr>
            <p:cNvSpPr/>
            <p:nvPr userDrawn="1"/>
          </p:nvSpPr>
          <p:spPr bwMode="auto">
            <a:xfrm>
              <a:off x="0" y="-1"/>
              <a:ext cx="9147600" cy="1991144"/>
            </a:xfrm>
            <a:prstGeom prst="rect">
              <a:avLst/>
            </a:prstGeom>
            <a:solidFill>
              <a:srgbClr val="F1E800"/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258763" marR="0" indent="-258763" algn="l" defTabSz="914400" rtl="0" eaLnBrk="1" fontAlgn="base" latinLnBrk="0" hangingPunct="1">
                <a:lnSpc>
                  <a:spcPts val="327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nl-N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4" name="Afbeelding 3" descr="Afbeelding met tekening, teken&#10;&#10;Automatisch gegenereerde beschrijving">
              <a:extLst>
                <a:ext uri="{FF2B5EF4-FFF2-40B4-BE49-F238E27FC236}">
                  <a16:creationId xmlns:a16="http://schemas.microsoft.com/office/drawing/2014/main" id="{2079585B-05E9-4D2F-8608-6A5B6B9E60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8347" y="0"/>
              <a:ext cx="2685293" cy="23987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994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625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dia zonder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>
            <a:extLst>
              <a:ext uri="{FF2B5EF4-FFF2-40B4-BE49-F238E27FC236}">
                <a16:creationId xmlns:a16="http://schemas.microsoft.com/office/drawing/2014/main" id="{0EF6EB89-3146-42E4-8057-B07DC021EF8E}"/>
              </a:ext>
            </a:extLst>
          </p:cNvPr>
          <p:cNvGrpSpPr/>
          <p:nvPr userDrawn="1"/>
        </p:nvGrpSpPr>
        <p:grpSpPr>
          <a:xfrm>
            <a:off x="-1588" y="-1"/>
            <a:ext cx="9149188" cy="2398782"/>
            <a:chOff x="-1588" y="-1"/>
            <a:chExt cx="9149188" cy="2398782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88E915E6-BF08-42FA-86A1-A46ACFD71D78}"/>
                </a:ext>
              </a:extLst>
            </p:cNvPr>
            <p:cNvSpPr/>
            <p:nvPr userDrawn="1"/>
          </p:nvSpPr>
          <p:spPr bwMode="auto">
            <a:xfrm>
              <a:off x="-1588" y="1992412"/>
              <a:ext cx="9144000" cy="118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258763" marR="0" indent="-258763" algn="l" defTabSz="914400" rtl="0" eaLnBrk="1" fontAlgn="base" latinLnBrk="0" hangingPunct="1">
                <a:lnSpc>
                  <a:spcPts val="327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nl-N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87D0AE8B-BDEF-4B8B-AA83-C16F2BC4FB7C}"/>
                </a:ext>
              </a:extLst>
            </p:cNvPr>
            <p:cNvSpPr/>
            <p:nvPr userDrawn="1"/>
          </p:nvSpPr>
          <p:spPr bwMode="auto">
            <a:xfrm>
              <a:off x="0" y="-1"/>
              <a:ext cx="9147600" cy="1991144"/>
            </a:xfrm>
            <a:prstGeom prst="rect">
              <a:avLst/>
            </a:prstGeom>
            <a:solidFill>
              <a:srgbClr val="F1E800"/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258763" marR="0" indent="-258763" algn="l" defTabSz="914400" rtl="0" eaLnBrk="1" fontAlgn="base" latinLnBrk="0" hangingPunct="1">
                <a:lnSpc>
                  <a:spcPts val="327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nl-N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2" name="Afbeelding 11" descr="Afbeelding met tekening, teken&#10;&#10;Automatisch gegenereerde beschrijving">
              <a:extLst>
                <a:ext uri="{FF2B5EF4-FFF2-40B4-BE49-F238E27FC236}">
                  <a16:creationId xmlns:a16="http://schemas.microsoft.com/office/drawing/2014/main" id="{8C9BA4FC-E864-43E3-A40E-98A3EDF9F4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8347" y="0"/>
              <a:ext cx="2685293" cy="2398781"/>
            </a:xfrm>
            <a:prstGeom prst="rect">
              <a:avLst/>
            </a:prstGeom>
          </p:spPr>
        </p:pic>
      </p:grpSp>
      <p:sp>
        <p:nvSpPr>
          <p:cNvPr id="3" name="Titel 2"/>
          <p:cNvSpPr>
            <a:spLocks noGrp="1"/>
          </p:cNvSpPr>
          <p:nvPr userDrawn="1">
            <p:ph type="title"/>
          </p:nvPr>
        </p:nvSpPr>
        <p:spPr>
          <a:xfrm>
            <a:off x="360000" y="525783"/>
            <a:ext cx="5471603" cy="804314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 userDrawn="1">
            <p:ph type="dt" sz="half" idx="11"/>
          </p:nvPr>
        </p:nvSpPr>
        <p:spPr>
          <a:xfrm>
            <a:off x="359999" y="1275070"/>
            <a:ext cx="5471603" cy="475200"/>
          </a:xfrm>
          <a:prstGeom prst="rect">
            <a:avLst/>
          </a:prstGeom>
        </p:spPr>
        <p:txBody>
          <a:bodyPr lIns="0" rIns="0"/>
          <a:lstStyle>
            <a:lvl1pPr>
              <a:buFontTx/>
              <a:buNone/>
              <a:defRPr>
                <a:solidFill>
                  <a:srgbClr val="0A1758"/>
                </a:solidFill>
              </a:defRPr>
            </a:lvl1pPr>
          </a:lstStyle>
          <a:p>
            <a:r>
              <a:rPr lang="nl-NL" dirty="0"/>
              <a:t>Datum of naam</a:t>
            </a:r>
          </a:p>
        </p:txBody>
      </p:sp>
    </p:spTree>
    <p:extLst>
      <p:ext uri="{BB962C8B-B14F-4D97-AF65-F5344CB8AC3E}">
        <p14:creationId xmlns:p14="http://schemas.microsoft.com/office/powerpoint/2010/main" val="294200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368207"/>
            <a:ext cx="8424000" cy="55180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0"/>
          </p:nvPr>
        </p:nvSpPr>
        <p:spPr>
          <a:xfrm>
            <a:off x="359999" y="1969200"/>
            <a:ext cx="8424000" cy="444341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4004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le dia">
    <p:bg>
      <p:bgPr>
        <a:solidFill>
          <a:srgbClr val="F1E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6D3AE7-7B97-49CC-8269-7401F1A7AA85}"/>
              </a:ext>
            </a:extLst>
          </p:cNvPr>
          <p:cNvSpPr/>
          <p:nvPr userDrawn="1"/>
        </p:nvSpPr>
        <p:spPr bwMode="auto">
          <a:xfrm>
            <a:off x="1" y="0"/>
            <a:ext cx="9145588" cy="7191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258763" marR="0" indent="-258763" algn="l" defTabSz="914400" rtl="0" eaLnBrk="1" fontAlgn="base" latinLnBrk="0" hangingPunct="1">
              <a:lnSpc>
                <a:spcPts val="327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kumimoji="0" lang="nl-NL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368207"/>
            <a:ext cx="8424000" cy="55180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0"/>
          </p:nvPr>
        </p:nvSpPr>
        <p:spPr>
          <a:xfrm>
            <a:off x="359999" y="1969200"/>
            <a:ext cx="8424000" cy="444341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FCBEF5-0305-419E-936A-24FFE6601E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949" y="0"/>
            <a:ext cx="1342800" cy="971623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AB66AF86-7099-469D-B957-0234CC1AE1C2}"/>
              </a:ext>
            </a:extLst>
          </p:cNvPr>
          <p:cNvGrpSpPr/>
          <p:nvPr userDrawn="1"/>
        </p:nvGrpSpPr>
        <p:grpSpPr>
          <a:xfrm>
            <a:off x="0" y="-1"/>
            <a:ext cx="9144000" cy="981459"/>
            <a:chOff x="0" y="-1"/>
            <a:chExt cx="9144000" cy="981459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C3261E1D-4617-44E1-9F61-C2F24C55020F}"/>
                </a:ext>
              </a:extLst>
            </p:cNvPr>
            <p:cNvSpPr/>
            <p:nvPr userDrawn="1"/>
          </p:nvSpPr>
          <p:spPr bwMode="auto">
            <a:xfrm>
              <a:off x="0" y="-1"/>
              <a:ext cx="9144000" cy="716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258763" marR="0" indent="-258763" algn="l" defTabSz="914400" rtl="0" eaLnBrk="1" fontAlgn="base" latinLnBrk="0" hangingPunct="1">
                <a:lnSpc>
                  <a:spcPts val="327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nl-N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4" name="Afbeelding 3" descr="Afbeelding met tekening, teken&#10;&#10;Automatisch gegenereerde beschrijving">
              <a:extLst>
                <a:ext uri="{FF2B5EF4-FFF2-40B4-BE49-F238E27FC236}">
                  <a16:creationId xmlns:a16="http://schemas.microsoft.com/office/drawing/2014/main" id="{064758F5-B56E-4767-AF9E-1EB396DC7D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3733" y="0"/>
              <a:ext cx="1350267" cy="981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151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uwe dia">
    <p:bg>
      <p:bgPr>
        <a:solidFill>
          <a:srgbClr val="0A17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368207"/>
            <a:ext cx="8424000" cy="55180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0"/>
          </p:nvPr>
        </p:nvSpPr>
        <p:spPr>
          <a:xfrm>
            <a:off x="359999" y="1969200"/>
            <a:ext cx="8424000" cy="4443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1B5C3E8-2105-4BB7-AD43-FEAC27D0AB1D}"/>
              </a:ext>
            </a:extLst>
          </p:cNvPr>
          <p:cNvGrpSpPr/>
          <p:nvPr userDrawn="1"/>
        </p:nvGrpSpPr>
        <p:grpSpPr>
          <a:xfrm>
            <a:off x="1" y="0"/>
            <a:ext cx="9145588" cy="981458"/>
            <a:chOff x="1" y="0"/>
            <a:chExt cx="9145588" cy="98145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338B989-099D-4112-9DEE-826E99996AE1}"/>
                </a:ext>
              </a:extLst>
            </p:cNvPr>
            <p:cNvSpPr/>
            <p:nvPr userDrawn="1"/>
          </p:nvSpPr>
          <p:spPr bwMode="auto">
            <a:xfrm>
              <a:off x="1" y="0"/>
              <a:ext cx="9145588" cy="716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258763" marR="0" indent="-258763" algn="l" defTabSz="914400" rtl="0" eaLnBrk="1" fontAlgn="base" latinLnBrk="0" hangingPunct="1">
                <a:lnSpc>
                  <a:spcPts val="327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nl-N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4" name="Afbeelding 3" descr="Afbeelding met tekening&#10;&#10;Automatisch gegenereerde beschrijving">
              <a:extLst>
                <a:ext uri="{FF2B5EF4-FFF2-40B4-BE49-F238E27FC236}">
                  <a16:creationId xmlns:a16="http://schemas.microsoft.com/office/drawing/2014/main" id="{5972C09F-ECF1-44F3-ABAC-2790EBA851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2485" y="0"/>
              <a:ext cx="1350267" cy="981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261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360000" y="3110588"/>
            <a:ext cx="8424000" cy="3023812"/>
          </a:xfrm>
        </p:spPr>
        <p:txBody>
          <a:bodyPr/>
          <a:lstStyle/>
          <a:p>
            <a:r>
              <a:rPr lang="nl-NL" dirty="0" smtClean="0"/>
              <a:t>Klik op het pictogram als u een afbeelding wilt toevoegen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368207"/>
            <a:ext cx="8424000" cy="55180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360000" y="1969200"/>
            <a:ext cx="8424000" cy="1092200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753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360000" y="1774800"/>
            <a:ext cx="8424000" cy="437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042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olled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BB7033B-EE7E-4B90-A2AA-1E1CA6BF18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36788"/>
            <a:ext cx="9145588" cy="6022800"/>
          </a:xfrm>
          <a:custGeom>
            <a:avLst/>
            <a:gdLst>
              <a:gd name="connsiteX0" fmla="*/ 0 w 9145588"/>
              <a:gd name="connsiteY0" fmla="*/ 0 h 6033600"/>
              <a:gd name="connsiteX1" fmla="*/ 7435076 w 9145588"/>
              <a:gd name="connsiteY1" fmla="*/ 0 h 6033600"/>
              <a:gd name="connsiteX2" fmla="*/ 8113676 w 9145588"/>
              <a:gd name="connsiteY2" fmla="*/ 140461 h 6033600"/>
              <a:gd name="connsiteX3" fmla="*/ 8792276 w 9145588"/>
              <a:gd name="connsiteY3" fmla="*/ 0 h 6033600"/>
              <a:gd name="connsiteX4" fmla="*/ 9145588 w 9145588"/>
              <a:gd name="connsiteY4" fmla="*/ 0 h 6033600"/>
              <a:gd name="connsiteX5" fmla="*/ 9145588 w 9145588"/>
              <a:gd name="connsiteY5" fmla="*/ 6033600 h 6033600"/>
              <a:gd name="connsiteX6" fmla="*/ 0 w 9145588"/>
              <a:gd name="connsiteY6" fmla="*/ 6033600 h 60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5588" h="6033600">
                <a:moveTo>
                  <a:pt x="0" y="0"/>
                </a:moveTo>
                <a:lnTo>
                  <a:pt x="7435076" y="0"/>
                </a:lnTo>
                <a:lnTo>
                  <a:pt x="8113676" y="140461"/>
                </a:lnTo>
                <a:lnTo>
                  <a:pt x="8792276" y="0"/>
                </a:lnTo>
                <a:lnTo>
                  <a:pt x="9145588" y="0"/>
                </a:lnTo>
                <a:lnTo>
                  <a:pt x="9145588" y="6033600"/>
                </a:lnTo>
                <a:lnTo>
                  <a:pt x="0" y="603360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nl-NL" dirty="0" smtClean="0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564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Tekst en 2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661BB6F-0006-40E1-9C0A-B9F1AC6C09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44770" y="844725"/>
            <a:ext cx="4600818" cy="2906537"/>
          </a:xfrm>
          <a:custGeom>
            <a:avLst/>
            <a:gdLst>
              <a:gd name="connsiteX0" fmla="*/ 0 w 4600818"/>
              <a:gd name="connsiteY0" fmla="*/ 0 h 2906537"/>
              <a:gd name="connsiteX1" fmla="*/ 2906747 w 4600818"/>
              <a:gd name="connsiteY1" fmla="*/ 0 h 2906537"/>
              <a:gd name="connsiteX2" fmla="*/ 3566582 w 4600818"/>
              <a:gd name="connsiteY2" fmla="*/ 135848 h 2906537"/>
              <a:gd name="connsiteX3" fmla="*/ 4226417 w 4600818"/>
              <a:gd name="connsiteY3" fmla="*/ 0 h 2906537"/>
              <a:gd name="connsiteX4" fmla="*/ 4600818 w 4600818"/>
              <a:gd name="connsiteY4" fmla="*/ 0 h 2906537"/>
              <a:gd name="connsiteX5" fmla="*/ 4600818 w 4600818"/>
              <a:gd name="connsiteY5" fmla="*/ 2906537 h 2906537"/>
              <a:gd name="connsiteX6" fmla="*/ 0 w 4600818"/>
              <a:gd name="connsiteY6" fmla="*/ 2906537 h 290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00818" h="2906537">
                <a:moveTo>
                  <a:pt x="0" y="0"/>
                </a:moveTo>
                <a:lnTo>
                  <a:pt x="2906747" y="0"/>
                </a:lnTo>
                <a:lnTo>
                  <a:pt x="3566582" y="135848"/>
                </a:lnTo>
                <a:lnTo>
                  <a:pt x="4226417" y="0"/>
                </a:lnTo>
                <a:lnTo>
                  <a:pt x="4600818" y="0"/>
                </a:lnTo>
                <a:lnTo>
                  <a:pt x="4600818" y="2906537"/>
                </a:lnTo>
                <a:lnTo>
                  <a:pt x="0" y="29065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l-NL" dirty="0" smtClean="0"/>
              <a:t>Klik op het pictogram als u een afbeelding wilt toevoegen</a:t>
            </a:r>
            <a:endParaRPr lang="en-GB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1"/>
          </p:nvPr>
        </p:nvSpPr>
        <p:spPr>
          <a:xfrm>
            <a:off x="4543200" y="3859118"/>
            <a:ext cx="4600818" cy="2905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nl-NL" dirty="0" smtClean="0"/>
              <a:t>Klik op het pictogram als u een afbeelding wilt toevoegen</a:t>
            </a:r>
            <a:endParaRPr lang="en-GB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60000" y="1368207"/>
            <a:ext cx="3794400" cy="55180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15" name="Tijdelijke aanduiding voor tekst 5"/>
          <p:cNvSpPr>
            <a:spLocks noGrp="1"/>
          </p:cNvSpPr>
          <p:nvPr>
            <p:ph type="body" sz="quarter" idx="12"/>
          </p:nvPr>
        </p:nvSpPr>
        <p:spPr>
          <a:xfrm>
            <a:off x="359999" y="1969200"/>
            <a:ext cx="3794400" cy="479511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615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9999" y="1368207"/>
            <a:ext cx="8424000" cy="55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0000" y="1970289"/>
            <a:ext cx="8424000" cy="43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dirty="0"/>
              <a:t>Klik om de opmaakprofielen van de </a:t>
            </a:r>
            <a:r>
              <a:rPr lang="nl-NL" altLang="en-US" dirty="0" err="1"/>
              <a:t>modeltekst</a:t>
            </a:r>
            <a:r>
              <a:rPr lang="nl-NL" altLang="en-US" dirty="0"/>
              <a:t> te bewerken</a:t>
            </a:r>
          </a:p>
          <a:p>
            <a:pPr lvl="1"/>
            <a:r>
              <a:rPr lang="nl-NL" altLang="en-US"/>
              <a:t>Tweede niveau </a:t>
            </a:r>
          </a:p>
          <a:p>
            <a:pPr lvl="2"/>
            <a:r>
              <a:rPr lang="nl-NL" altLang="en-US"/>
              <a:t>Derde </a:t>
            </a:r>
            <a:r>
              <a:rPr lang="nl-NL" altLang="en-US" dirty="0"/>
              <a:t>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  <a:p>
            <a:pPr lvl="5"/>
            <a:r>
              <a:rPr lang="nl-NL" altLang="en-US"/>
              <a:t>6</a:t>
            </a:r>
          </a:p>
          <a:p>
            <a:pPr lvl="6"/>
            <a:r>
              <a:rPr lang="nl-NL" altLang="en-US"/>
              <a:t>7</a:t>
            </a:r>
          </a:p>
          <a:p>
            <a:pPr lvl="7"/>
            <a:r>
              <a:rPr lang="nl-NL" altLang="en-US"/>
              <a:t>8</a:t>
            </a:r>
          </a:p>
          <a:p>
            <a:pPr lvl="8"/>
            <a:r>
              <a:rPr lang="nl-NL" altLang="en-US"/>
              <a:t>9</a:t>
            </a:r>
          </a:p>
          <a:p>
            <a:pPr lvl="4"/>
            <a:endParaRPr lang="nl-NL" altLang="en-US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4685EA18-998D-44BD-A28D-8D198DA2450E}"/>
              </a:ext>
            </a:extLst>
          </p:cNvPr>
          <p:cNvGrpSpPr/>
          <p:nvPr userDrawn="1"/>
        </p:nvGrpSpPr>
        <p:grpSpPr>
          <a:xfrm>
            <a:off x="-1" y="-2"/>
            <a:ext cx="9147601" cy="981460"/>
            <a:chOff x="-1" y="-2"/>
            <a:chExt cx="9147601" cy="981460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858A88BC-7CD1-433E-8C0A-EDAD14DC3EF3}"/>
                </a:ext>
              </a:extLst>
            </p:cNvPr>
            <p:cNvSpPr/>
            <p:nvPr userDrawn="1"/>
          </p:nvSpPr>
          <p:spPr bwMode="auto">
            <a:xfrm>
              <a:off x="-1" y="716755"/>
              <a:ext cx="9146381" cy="118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258763" marR="0" indent="-258763" algn="l" defTabSz="914400" rtl="0" eaLnBrk="1" fontAlgn="base" latinLnBrk="0" hangingPunct="1">
                <a:lnSpc>
                  <a:spcPts val="327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nl-N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8DD769C5-FA22-4EB2-91D5-BCD3A31303A1}"/>
                </a:ext>
              </a:extLst>
            </p:cNvPr>
            <p:cNvSpPr/>
            <p:nvPr userDrawn="1"/>
          </p:nvSpPr>
          <p:spPr bwMode="auto">
            <a:xfrm>
              <a:off x="0" y="-2"/>
              <a:ext cx="9147600" cy="716757"/>
            </a:xfrm>
            <a:prstGeom prst="rect">
              <a:avLst/>
            </a:prstGeom>
            <a:solidFill>
              <a:srgbClr val="F1E800"/>
            </a:solidFill>
            <a:ln>
              <a:noFill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258763" marR="0" indent="-258763" algn="l" defTabSz="914400" rtl="0" eaLnBrk="1" fontAlgn="base" latinLnBrk="0" hangingPunct="1">
                <a:lnSpc>
                  <a:spcPts val="327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nl-N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id="{3053DBCE-C53B-4692-BAFF-083A210233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5665" y="0"/>
              <a:ext cx="1350267" cy="981458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8" r:id="rId2"/>
    <p:sldLayoutId id="2147483671" r:id="rId3"/>
    <p:sldLayoutId id="2147483680" r:id="rId4"/>
    <p:sldLayoutId id="2147483681" r:id="rId5"/>
    <p:sldLayoutId id="2147483672" r:id="rId6"/>
    <p:sldLayoutId id="2147483674" r:id="rId7"/>
    <p:sldLayoutId id="2147483675" r:id="rId8"/>
    <p:sldLayoutId id="2147483677" r:id="rId9"/>
    <p:sldLayoutId id="2147483679" r:id="rId10"/>
  </p:sldLayoutIdLst>
  <p:hf sldNum="0" hdr="0"/>
  <p:txStyles>
    <p:titleStyle>
      <a:lvl1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FontTx/>
        <a:buNone/>
        <a:defRPr sz="2200">
          <a:solidFill>
            <a:schemeClr val="tx2"/>
          </a:solidFill>
          <a:latin typeface="+mn-lt"/>
          <a:ea typeface="+mn-ea"/>
          <a:cs typeface="+mn-cs"/>
        </a:defRPr>
      </a:lvl1pPr>
      <a:lvl2pPr marL="288000" indent="-2880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200">
          <a:solidFill>
            <a:schemeClr val="tx2"/>
          </a:solidFill>
          <a:latin typeface="+mn-lt"/>
        </a:defRPr>
      </a:lvl2pPr>
      <a:lvl3pPr marL="0" indent="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FontTx/>
        <a:buNone/>
        <a:defRPr sz="2200">
          <a:solidFill>
            <a:schemeClr val="tx2"/>
          </a:solidFill>
          <a:latin typeface="+mn-lt"/>
        </a:defRPr>
      </a:lvl3pPr>
      <a:lvl4pPr marL="0" indent="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FontTx/>
        <a:buNone/>
        <a:defRPr sz="2200">
          <a:solidFill>
            <a:schemeClr val="tx2"/>
          </a:solidFill>
          <a:latin typeface="+mn-lt"/>
        </a:defRPr>
      </a:lvl4pPr>
      <a:lvl5pPr marL="0" indent="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FontTx/>
        <a:buNone/>
        <a:defRPr sz="2200">
          <a:solidFill>
            <a:schemeClr val="tx2"/>
          </a:solidFill>
          <a:latin typeface="+mn-lt"/>
        </a:defRPr>
      </a:lvl5pPr>
      <a:lvl6pPr marL="0" indent="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FontTx/>
        <a:buNone/>
        <a:defRPr sz="2200">
          <a:solidFill>
            <a:schemeClr val="tx2"/>
          </a:solidFill>
          <a:latin typeface="+mn-lt"/>
        </a:defRPr>
      </a:lvl6pPr>
      <a:lvl7pPr marL="0" indent="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FontTx/>
        <a:buNone/>
        <a:defRPr sz="2200">
          <a:solidFill>
            <a:schemeClr val="tx2"/>
          </a:solidFill>
          <a:latin typeface="+mn-lt"/>
        </a:defRPr>
      </a:lvl7pPr>
      <a:lvl8pPr marL="0" indent="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FontTx/>
        <a:buNone/>
        <a:defRPr sz="2200">
          <a:solidFill>
            <a:schemeClr val="tx2"/>
          </a:solidFill>
          <a:latin typeface="+mn-lt"/>
        </a:defRPr>
      </a:lvl8pPr>
      <a:lvl9pPr marL="0" indent="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FontTx/>
        <a:buNone/>
        <a:defRPr sz="2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536" userDrawn="1">
          <p15:clr>
            <a:srgbClr val="F26B43"/>
          </p15:clr>
        </p15:guide>
        <p15:guide id="2" pos="224" userDrawn="1">
          <p15:clr>
            <a:srgbClr val="F26B43"/>
          </p15:clr>
        </p15:guide>
        <p15:guide id="3" orient="horz" pos="1061" userDrawn="1">
          <p15:clr>
            <a:srgbClr val="F26B43"/>
          </p15:clr>
        </p15:guide>
        <p15:guide id="4" orient="horz" pos="14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o.org/" TargetMode="External"/><Relationship Id="rId7" Type="http://schemas.openxmlformats.org/officeDocument/2006/relationships/hyperlink" Target="http://www.youtube.com/user/KonVisio?feature=mhe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koninklijke-visio" TargetMode="External"/><Relationship Id="rId5" Type="http://schemas.openxmlformats.org/officeDocument/2006/relationships/hyperlink" Target="http://twitter.com/konvisio" TargetMode="External"/><Relationship Id="rId4" Type="http://schemas.openxmlformats.org/officeDocument/2006/relationships/hyperlink" Target="http://www.facebook.com/KonVisi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em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R2hcuYdqtM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NAH CAFE OVERBETUWE</a:t>
            </a: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252314" y="2853730"/>
            <a:ext cx="8784976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nl-NL" dirty="0" smtClean="0">
              <a:solidFill>
                <a:schemeClr val="tx2"/>
              </a:solidFill>
            </a:endParaRPr>
          </a:p>
          <a:p>
            <a:pPr marL="342900" indent="-342900"/>
            <a:r>
              <a:rPr lang="nl-NL" dirty="0" smtClean="0">
                <a:solidFill>
                  <a:schemeClr val="tx2"/>
                </a:solidFill>
              </a:rPr>
              <a:t>Lindy Mombarg, medewerker Advies &amp; Voorlichting</a:t>
            </a:r>
          </a:p>
          <a:p>
            <a:pPr>
              <a:buNone/>
            </a:pP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986" y="4400130"/>
            <a:ext cx="2095792" cy="246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8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876" y="189434"/>
            <a:ext cx="8424000" cy="551805"/>
          </a:xfrm>
        </p:spPr>
        <p:txBody>
          <a:bodyPr/>
          <a:lstStyle/>
          <a:p>
            <a:r>
              <a:rPr lang="en-US" altLang="nl-NL" dirty="0" err="1" smtClean="0"/>
              <a:t>Begeleiding</a:t>
            </a:r>
            <a:r>
              <a:rPr lang="en-US" altLang="nl-NL" dirty="0" smtClean="0"/>
              <a:t> </a:t>
            </a:r>
            <a:r>
              <a:rPr lang="en-US" altLang="nl-NL" dirty="0" err="1" smtClean="0"/>
              <a:t>digitale</a:t>
            </a:r>
            <a:r>
              <a:rPr lang="en-US" altLang="nl-NL" dirty="0" smtClean="0"/>
              <a:t> </a:t>
            </a:r>
            <a:r>
              <a:rPr lang="en-US" altLang="nl-NL" dirty="0" err="1"/>
              <a:t>hulpmiddelen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341876" y="1269554"/>
            <a:ext cx="8623406" cy="4443412"/>
          </a:xfrm>
        </p:spPr>
        <p:txBody>
          <a:bodyPr/>
          <a:lstStyle/>
          <a:p>
            <a:pPr>
              <a:defRPr/>
            </a:pPr>
            <a:r>
              <a:rPr lang="en-US" altLang="nl-NL" sz="2800" dirty="0" smtClean="0"/>
              <a:t>Training om </a:t>
            </a:r>
            <a:r>
              <a:rPr lang="en-US" altLang="nl-NL" sz="2800" dirty="0" err="1" smtClean="0"/>
              <a:t>optimaal</a:t>
            </a:r>
            <a:r>
              <a:rPr lang="en-US" altLang="nl-NL" sz="2800" dirty="0" smtClean="0"/>
              <a:t> </a:t>
            </a:r>
            <a:r>
              <a:rPr lang="en-US" altLang="nl-NL" sz="2800" dirty="0" err="1" smtClean="0"/>
              <a:t>gebruik</a:t>
            </a:r>
            <a:r>
              <a:rPr lang="en-US" altLang="nl-NL" sz="2800" dirty="0"/>
              <a:t> </a:t>
            </a:r>
            <a:r>
              <a:rPr lang="en-US" altLang="nl-NL" sz="2800" dirty="0" err="1" smtClean="0"/>
              <a:t>te</a:t>
            </a:r>
            <a:r>
              <a:rPr lang="en-US" altLang="nl-NL" sz="2800" dirty="0" smtClean="0"/>
              <a:t> </a:t>
            </a:r>
            <a:r>
              <a:rPr lang="en-US" altLang="nl-NL" sz="2800" dirty="0" err="1" smtClean="0"/>
              <a:t>maken</a:t>
            </a:r>
            <a:r>
              <a:rPr lang="en-US" altLang="nl-NL" sz="2800" dirty="0" smtClean="0"/>
              <a:t> van </a:t>
            </a:r>
            <a:r>
              <a:rPr lang="en-US" altLang="nl-NL" sz="2800" dirty="0" err="1" smtClean="0"/>
              <a:t>oa</a:t>
            </a:r>
            <a:endParaRPr lang="en-US" altLang="nl-NL" sz="2800" dirty="0" smtClean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endParaRPr lang="en-US" altLang="nl-NL" dirty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US" altLang="nl-NL" dirty="0" smtClean="0"/>
              <a:t>PC, tablet, laptop</a:t>
            </a:r>
            <a:endParaRPr lang="en-US" altLang="nl-NL" dirty="0"/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US" altLang="nl-NL" dirty="0"/>
              <a:t>Smartphone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US" altLang="nl-NL" dirty="0"/>
              <a:t>App’s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US" altLang="nl-NL" dirty="0" err="1"/>
              <a:t>Domotica</a:t>
            </a:r>
            <a:endParaRPr lang="en-US" alt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99" y="4669005"/>
            <a:ext cx="2609314" cy="174360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340" y="4669004"/>
            <a:ext cx="2615411" cy="174360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0779" y="4675100"/>
            <a:ext cx="2597121" cy="17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1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98266" y="189434"/>
            <a:ext cx="7885202" cy="551805"/>
          </a:xfrm>
        </p:spPr>
        <p:txBody>
          <a:bodyPr/>
          <a:lstStyle/>
          <a:p>
            <a:r>
              <a:rPr lang="nl-NL" dirty="0"/>
              <a:t>Psychosociale ondersteuning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2"/>
          </p:nvPr>
        </p:nvSpPr>
        <p:spPr>
          <a:xfrm>
            <a:off x="468337" y="1269554"/>
            <a:ext cx="8648287" cy="5302002"/>
          </a:xfrm>
        </p:spPr>
        <p:txBody>
          <a:bodyPr/>
          <a:lstStyle/>
          <a:p>
            <a:r>
              <a:rPr lang="nl-NL" sz="2800" dirty="0"/>
              <a:t>L</a:t>
            </a:r>
            <a:r>
              <a:rPr lang="nl-NL" sz="2800" dirty="0" smtClean="0"/>
              <a:t>eren </a:t>
            </a:r>
            <a:r>
              <a:rPr lang="nl-NL" sz="2800" dirty="0"/>
              <a:t>omgaan met </a:t>
            </a:r>
            <a:r>
              <a:rPr lang="nl-NL" sz="2800" dirty="0" smtClean="0"/>
              <a:t>de </a:t>
            </a:r>
            <a:r>
              <a:rPr lang="nl-NL" sz="2800" dirty="0"/>
              <a:t>psychische en sociale </a:t>
            </a:r>
            <a:r>
              <a:rPr lang="nl-NL" sz="2800" dirty="0" smtClean="0"/>
              <a:t>gevolgen van de visuele beperking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nl-NL" sz="28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2400" dirty="0" smtClean="0"/>
              <a:t>Verliesverwerking/acceptatie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2400" dirty="0"/>
              <a:t>Inzicht in eigen kracht </a:t>
            </a:r>
            <a:r>
              <a:rPr lang="nl-NL" sz="2400" dirty="0" smtClean="0"/>
              <a:t>en </a:t>
            </a:r>
            <a:r>
              <a:rPr lang="nl-NL" sz="2400" dirty="0"/>
              <a:t>mogelijkheden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2400" dirty="0" smtClean="0"/>
              <a:t>Behoud van regie over eigen leven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2400" dirty="0" smtClean="0"/>
              <a:t>Energiebalans</a:t>
            </a:r>
            <a:endParaRPr lang="nl-NL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2400" dirty="0" smtClean="0"/>
              <a:t>Uitleg aan naasten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2400" dirty="0" smtClean="0"/>
              <a:t>Onderhouden sociaal netwerk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2400" dirty="0" smtClean="0"/>
              <a:t>In gesprek met ervaringsdeskundigen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nl-NL" sz="2800" dirty="0"/>
          </a:p>
          <a:p>
            <a:r>
              <a:rPr lang="nl-NL" sz="2400" i="1" dirty="0" smtClean="0"/>
              <a:t>Ook in groepsverband, </a:t>
            </a:r>
            <a:r>
              <a:rPr lang="nl-NL" sz="2400" i="1" dirty="0" err="1" smtClean="0"/>
              <a:t>oa</a:t>
            </a:r>
            <a:r>
              <a:rPr lang="nl-NL" sz="2400" i="1" dirty="0" smtClean="0"/>
              <a:t> weerbaarheidstraining, omgaan met visusbeperking door NAH</a:t>
            </a:r>
            <a:endParaRPr lang="nl-NL" sz="2400" i="1" dirty="0"/>
          </a:p>
        </p:txBody>
      </p:sp>
    </p:spTree>
    <p:extLst>
      <p:ext uri="{BB962C8B-B14F-4D97-AF65-F5344CB8AC3E}">
        <p14:creationId xmlns:p14="http://schemas.microsoft.com/office/powerpoint/2010/main" val="145472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40346" y="11526"/>
            <a:ext cx="3794400" cy="551805"/>
          </a:xfrm>
        </p:spPr>
        <p:txBody>
          <a:bodyPr/>
          <a:lstStyle/>
          <a:p>
            <a:r>
              <a:rPr lang="nl-NL" dirty="0" smtClean="0"/>
              <a:t>Aanmeldproces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2"/>
          </p:nvPr>
        </p:nvSpPr>
        <p:spPr>
          <a:xfrm>
            <a:off x="252314" y="909514"/>
            <a:ext cx="8533275" cy="5544616"/>
          </a:xfrm>
        </p:spPr>
        <p:txBody>
          <a:bodyPr/>
          <a:lstStyle/>
          <a:p>
            <a:pPr marL="321945" indent="-321945">
              <a:lnSpc>
                <a:spcPct val="100000"/>
              </a:lnSpc>
              <a:defRPr/>
            </a:pPr>
            <a:r>
              <a:rPr lang="nl-NL" altLang="nl-NL" dirty="0">
                <a:solidFill>
                  <a:schemeClr val="bg2">
                    <a:lumMod val="10000"/>
                  </a:schemeClr>
                </a:solidFill>
              </a:rPr>
              <a:t>Aanmelding </a:t>
            </a:r>
            <a:r>
              <a:rPr lang="nl-NL" altLang="nl-NL" dirty="0" smtClean="0">
                <a:solidFill>
                  <a:schemeClr val="bg2">
                    <a:lumMod val="10000"/>
                  </a:schemeClr>
                </a:solidFill>
              </a:rPr>
              <a:t>revalidatietraject</a:t>
            </a:r>
          </a:p>
          <a:p>
            <a:pPr marL="321945" indent="-321945">
              <a:lnSpc>
                <a:spcPct val="100000"/>
              </a:lnSpc>
              <a:defRPr/>
            </a:pPr>
            <a:endParaRPr lang="nl-NL" altLang="nl-NL" dirty="0">
              <a:solidFill>
                <a:schemeClr val="bg2">
                  <a:lumMod val="10000"/>
                </a:schemeClr>
              </a:solidFill>
              <a:cs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nl-NL" altLang="nl-NL" dirty="0">
                <a:solidFill>
                  <a:schemeClr val="bg2">
                    <a:lumMod val="10000"/>
                  </a:schemeClr>
                </a:solidFill>
              </a:rPr>
              <a:t>       - </a:t>
            </a:r>
            <a:r>
              <a:rPr lang="nl-NL" altLang="nl-NL" dirty="0" smtClean="0">
                <a:solidFill>
                  <a:schemeClr val="bg2">
                    <a:lumMod val="10000"/>
                  </a:schemeClr>
                </a:solidFill>
              </a:rPr>
              <a:t>Verwijzing </a:t>
            </a:r>
            <a:r>
              <a:rPr lang="nl-NL" altLang="nl-NL" dirty="0">
                <a:solidFill>
                  <a:schemeClr val="bg2">
                    <a:lumMod val="10000"/>
                  </a:schemeClr>
                </a:solidFill>
              </a:rPr>
              <a:t>medisch </a:t>
            </a:r>
            <a:r>
              <a:rPr lang="nl-NL" altLang="nl-NL" dirty="0" smtClean="0">
                <a:solidFill>
                  <a:schemeClr val="bg2">
                    <a:lumMod val="10000"/>
                  </a:schemeClr>
                </a:solidFill>
              </a:rPr>
              <a:t>specialist; </a:t>
            </a:r>
          </a:p>
          <a:p>
            <a:pPr>
              <a:lnSpc>
                <a:spcPct val="100000"/>
              </a:lnSpc>
              <a:defRPr/>
            </a:pPr>
            <a:r>
              <a:rPr lang="nl-NL" altLang="nl-NL" dirty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nl-NL" altLang="nl-NL" dirty="0" smtClean="0">
                <a:solidFill>
                  <a:schemeClr val="bg2">
                    <a:lumMod val="10000"/>
                  </a:schemeClr>
                </a:solidFill>
              </a:rPr>
              <a:t>	Oogarts, Neuroloog, Revalidatiearts…</a:t>
            </a:r>
          </a:p>
          <a:p>
            <a:pPr>
              <a:lnSpc>
                <a:spcPct val="100000"/>
              </a:lnSpc>
              <a:defRPr/>
            </a:pPr>
            <a:endParaRPr lang="nl-NL" altLang="nl-NL" dirty="0">
              <a:solidFill>
                <a:schemeClr val="bg2">
                  <a:lumMod val="10000"/>
                </a:schemeClr>
              </a:solidFill>
              <a:cs typeface="Calibri"/>
            </a:endParaRPr>
          </a:p>
          <a:p>
            <a:pPr marL="321945" indent="-321945">
              <a:lnSpc>
                <a:spcPct val="100000"/>
              </a:lnSpc>
              <a:defRPr/>
            </a:pPr>
            <a:r>
              <a:rPr lang="nl-NL" altLang="nl-NL" dirty="0">
                <a:solidFill>
                  <a:schemeClr val="bg2">
                    <a:lumMod val="10000"/>
                  </a:schemeClr>
                </a:solidFill>
              </a:rPr>
              <a:t>Intake gesprek </a:t>
            </a:r>
            <a:r>
              <a:rPr lang="nl-NL" altLang="nl-NL" dirty="0" smtClean="0">
                <a:solidFill>
                  <a:schemeClr val="bg2">
                    <a:lumMod val="10000"/>
                  </a:schemeClr>
                </a:solidFill>
              </a:rPr>
              <a:t>(telefonisch)</a:t>
            </a:r>
          </a:p>
          <a:p>
            <a:pPr marL="321945" indent="-321945">
              <a:lnSpc>
                <a:spcPct val="100000"/>
              </a:lnSpc>
              <a:defRPr/>
            </a:pPr>
            <a:endParaRPr lang="nl-NL" altLang="nl-NL" dirty="0">
              <a:solidFill>
                <a:schemeClr val="bg2">
                  <a:lumMod val="10000"/>
                </a:schemeClr>
              </a:solidFill>
              <a:cs typeface="Calibri"/>
            </a:endParaRPr>
          </a:p>
          <a:p>
            <a:pPr marL="321945" indent="-321945">
              <a:lnSpc>
                <a:spcPct val="100000"/>
              </a:lnSpc>
              <a:defRPr/>
            </a:pPr>
            <a:r>
              <a:rPr lang="nl-NL" altLang="nl-NL" dirty="0" smtClean="0">
                <a:solidFill>
                  <a:schemeClr val="bg2">
                    <a:lumMod val="10000"/>
                  </a:schemeClr>
                </a:solidFill>
                <a:cs typeface="Calibri"/>
              </a:rPr>
              <a:t>Traject naar hulpvraag</a:t>
            </a:r>
          </a:p>
          <a:p>
            <a:pPr marL="321945" indent="-321945">
              <a:lnSpc>
                <a:spcPct val="100000"/>
              </a:lnSpc>
              <a:defRPr/>
            </a:pPr>
            <a:endParaRPr lang="nl-NL" altLang="nl-NL" sz="1500" dirty="0">
              <a:solidFill>
                <a:schemeClr val="bg2">
                  <a:lumMod val="10000"/>
                </a:schemeClr>
              </a:solidFill>
              <a:cs typeface="Calibri"/>
            </a:endParaRPr>
          </a:p>
          <a:p>
            <a:pPr marL="321945" indent="-321945">
              <a:lnSpc>
                <a:spcPct val="100000"/>
              </a:lnSpc>
              <a:defRPr/>
            </a:pPr>
            <a:r>
              <a:rPr lang="nl-NL" altLang="nl-NL" sz="1500" dirty="0">
                <a:solidFill>
                  <a:schemeClr val="bg2">
                    <a:lumMod val="10000"/>
                  </a:schemeClr>
                </a:solidFill>
                <a:cs typeface="Calibri"/>
              </a:rPr>
              <a:t>	</a:t>
            </a:r>
            <a:r>
              <a:rPr lang="nl-NL" altLang="nl-NL" sz="1500" dirty="0" smtClean="0">
                <a:solidFill>
                  <a:schemeClr val="bg2">
                    <a:lumMod val="10000"/>
                  </a:schemeClr>
                </a:solidFill>
                <a:cs typeface="Calibri"/>
              </a:rPr>
              <a:t>Vergoeding volledig uit de basisverzekering</a:t>
            </a:r>
            <a:endParaRPr lang="nl-NL" altLang="nl-NL" sz="1500" dirty="0">
              <a:solidFill>
                <a:schemeClr val="bg2">
                  <a:lumMod val="10000"/>
                </a:schemeClr>
              </a:solidFill>
              <a:cs typeface="Calibri"/>
            </a:endParaRPr>
          </a:p>
          <a:p>
            <a:pPr marL="321945" indent="-321945">
              <a:lnSpc>
                <a:spcPct val="100000"/>
              </a:lnSpc>
              <a:defRPr/>
            </a:pPr>
            <a:r>
              <a:rPr lang="nl-NL" altLang="nl-NL" sz="1500" dirty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nl-NL" altLang="nl-NL" sz="1500" dirty="0" smtClean="0">
                <a:solidFill>
                  <a:schemeClr val="bg2">
                    <a:lumMod val="10000"/>
                  </a:schemeClr>
                </a:solidFill>
              </a:rPr>
              <a:t>(verplicht </a:t>
            </a:r>
            <a:r>
              <a:rPr lang="nl-NL" altLang="nl-NL" sz="1500" dirty="0">
                <a:solidFill>
                  <a:schemeClr val="bg2">
                    <a:lumMod val="10000"/>
                  </a:schemeClr>
                </a:solidFill>
              </a:rPr>
              <a:t>eigen risico)</a:t>
            </a:r>
            <a:endParaRPr lang="nl-NL" altLang="nl-NL" sz="1500" dirty="0">
              <a:solidFill>
                <a:schemeClr val="bg2">
                  <a:lumMod val="10000"/>
                </a:schemeClr>
              </a:solidFill>
              <a:cs typeface="Calibri"/>
            </a:endParaRPr>
          </a:p>
          <a:p>
            <a:pPr marL="321945" indent="-321945">
              <a:lnSpc>
                <a:spcPct val="100000"/>
              </a:lnSpc>
              <a:defRPr/>
            </a:pPr>
            <a:endParaRPr lang="nl-NL" altLang="nl-NL" dirty="0" smtClean="0">
              <a:solidFill>
                <a:schemeClr val="bg2">
                  <a:lumMod val="10000"/>
                </a:schemeClr>
              </a:solidFill>
              <a:cs typeface="Calibri"/>
            </a:endParaRPr>
          </a:p>
          <a:p>
            <a:pPr marL="321945" indent="-321945">
              <a:lnSpc>
                <a:spcPct val="100000"/>
              </a:lnSpc>
              <a:defRPr/>
            </a:pPr>
            <a:r>
              <a:rPr lang="nl-NL" altLang="nl-NL" dirty="0">
                <a:solidFill>
                  <a:schemeClr val="bg2">
                    <a:lumMod val="10000"/>
                  </a:schemeClr>
                </a:solidFill>
              </a:rPr>
              <a:t>Inloop (vrijblijvend, zonder kosten)</a:t>
            </a:r>
            <a:endParaRPr lang="nl-NL" altLang="nl-NL" dirty="0">
              <a:solidFill>
                <a:schemeClr val="bg2">
                  <a:lumMod val="10000"/>
                </a:schemeClr>
              </a:solidFill>
              <a:cs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nl-NL" altLang="nl-NL" dirty="0">
                <a:solidFill>
                  <a:schemeClr val="bg2">
                    <a:lumMod val="10000"/>
                  </a:schemeClr>
                </a:solidFill>
              </a:rPr>
              <a:t>       -&gt; Waarbij geen verwijzing </a:t>
            </a:r>
            <a:r>
              <a:rPr lang="nl-NL" altLang="nl-NL" dirty="0" smtClean="0">
                <a:solidFill>
                  <a:schemeClr val="bg2">
                    <a:lumMod val="10000"/>
                  </a:schemeClr>
                </a:solidFill>
              </a:rPr>
              <a:t>nodig</a:t>
            </a:r>
          </a:p>
          <a:p>
            <a:pPr>
              <a:lnSpc>
                <a:spcPct val="100000"/>
              </a:lnSpc>
              <a:defRPr/>
            </a:pPr>
            <a:endParaRPr lang="nl-NL" altLang="nl-NL" dirty="0">
              <a:solidFill>
                <a:schemeClr val="bg2">
                  <a:lumMod val="10000"/>
                </a:schemeClr>
              </a:solidFill>
              <a:cs typeface="Calibri"/>
            </a:endParaRPr>
          </a:p>
          <a:p>
            <a:pPr marL="321945" indent="-321945">
              <a:lnSpc>
                <a:spcPct val="100000"/>
              </a:lnSpc>
              <a:defRPr/>
            </a:pPr>
            <a:r>
              <a:rPr lang="nl-NL" altLang="nl-NL" dirty="0">
                <a:solidFill>
                  <a:schemeClr val="bg2">
                    <a:lumMod val="10000"/>
                  </a:schemeClr>
                </a:solidFill>
                <a:cs typeface="Calibri"/>
              </a:rPr>
              <a:t>WLZ en WMO </a:t>
            </a:r>
          </a:p>
          <a:p>
            <a:pPr marL="321945" indent="-321945">
              <a:lnSpc>
                <a:spcPct val="100000"/>
              </a:lnSpc>
              <a:defRPr/>
            </a:pPr>
            <a:r>
              <a:rPr lang="nl-NL" altLang="nl-NL" dirty="0">
                <a:solidFill>
                  <a:schemeClr val="bg2">
                    <a:lumMod val="10000"/>
                  </a:schemeClr>
                </a:solidFill>
              </a:rPr>
              <a:t>Commercieel traject 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652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59999" y="117426"/>
            <a:ext cx="3794400" cy="551805"/>
          </a:xfrm>
        </p:spPr>
        <p:txBody>
          <a:bodyPr/>
          <a:lstStyle/>
          <a:p>
            <a:r>
              <a:rPr lang="nl-NL" dirty="0" smtClean="0"/>
              <a:t>Inloop Advies en ICT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882" y="3213770"/>
            <a:ext cx="3320558" cy="3308121"/>
          </a:xfrm>
          <a:prstGeom prst="rect">
            <a:avLst/>
          </a:prstGeom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2"/>
          </p:nvPr>
        </p:nvSpPr>
        <p:spPr>
          <a:xfrm>
            <a:off x="468339" y="1125538"/>
            <a:ext cx="3686060" cy="5638780"/>
          </a:xfrm>
        </p:spPr>
        <p:txBody>
          <a:bodyPr/>
          <a:lstStyle/>
          <a:p>
            <a:endParaRPr lang="nl-NL" b="1" dirty="0" smtClean="0"/>
          </a:p>
          <a:p>
            <a:endParaRPr lang="nl-NL" b="1" dirty="0" smtClean="0"/>
          </a:p>
          <a:p>
            <a:r>
              <a:rPr lang="nl-NL" b="1" dirty="0"/>
              <a:t>Vrij inloopspreekuur Advies Visio Nijmegen</a:t>
            </a:r>
            <a:endParaRPr lang="nl-NL" dirty="0"/>
          </a:p>
          <a:p>
            <a:r>
              <a:rPr lang="nl-NL" b="1" dirty="0"/>
              <a:t>om de week op vrijdagmiddag in de even weken,</a:t>
            </a:r>
            <a:r>
              <a:rPr lang="nl-NL" b="1" u="sng" dirty="0"/>
              <a:t> </a:t>
            </a:r>
            <a:endParaRPr lang="nl-NL" dirty="0"/>
          </a:p>
          <a:p>
            <a:r>
              <a:rPr lang="nl-NL" b="1" dirty="0"/>
              <a:t>13.30 – 16.00 </a:t>
            </a:r>
            <a:r>
              <a:rPr lang="nl-NL" b="1" dirty="0" smtClean="0"/>
              <a:t>uur</a:t>
            </a:r>
            <a:endParaRPr lang="nl-NL" b="1" dirty="0"/>
          </a:p>
          <a:p>
            <a:endParaRPr lang="nl-NL" b="1" dirty="0" smtClean="0"/>
          </a:p>
          <a:p>
            <a:r>
              <a:rPr lang="nl-NL" b="1" dirty="0" smtClean="0"/>
              <a:t>Vrij </a:t>
            </a:r>
            <a:r>
              <a:rPr lang="nl-NL" b="1" dirty="0"/>
              <a:t>inloopspreekuur ICT Visio Nijmegen</a:t>
            </a:r>
            <a:endParaRPr lang="nl-NL" dirty="0"/>
          </a:p>
          <a:p>
            <a:r>
              <a:rPr lang="nl-NL" b="1" dirty="0"/>
              <a:t>Op vrijdagen 1x per maand, </a:t>
            </a:r>
            <a:endParaRPr lang="nl-NL" dirty="0"/>
          </a:p>
          <a:p>
            <a:r>
              <a:rPr lang="nl-NL" b="1" dirty="0"/>
              <a:t>13.30 – 16.00 uur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485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1CC44AE-0FB7-4C3C-94A2-76CEDCD3F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345" y="1197546"/>
            <a:ext cx="8424000" cy="551805"/>
          </a:xfrm>
        </p:spPr>
        <p:txBody>
          <a:bodyPr/>
          <a:lstStyle/>
          <a:p>
            <a:r>
              <a:rPr lang="nl-NL" dirty="0" smtClean="0"/>
              <a:t>Contact	</a:t>
            </a:r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E5C19B1-0257-4D08-ADCD-D26D3262B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9999" y="1969200"/>
            <a:ext cx="8424000" cy="4628946"/>
          </a:xfrm>
        </p:spPr>
        <p:txBody>
          <a:bodyPr/>
          <a:lstStyle/>
          <a:p>
            <a:r>
              <a:rPr lang="nl-NL" dirty="0"/>
              <a:t>Koninklijke </a:t>
            </a:r>
            <a:r>
              <a:rPr lang="nl-NL" dirty="0" smtClean="0"/>
              <a:t>Visio</a:t>
            </a:r>
            <a:endParaRPr lang="nl-NL" dirty="0"/>
          </a:p>
          <a:p>
            <a:r>
              <a:rPr lang="nl-NL" dirty="0"/>
              <a:t>Javastraat </a:t>
            </a:r>
            <a:r>
              <a:rPr lang="nl-NL" dirty="0" smtClean="0"/>
              <a:t>104, 6524 </a:t>
            </a:r>
            <a:r>
              <a:rPr lang="nl-NL" dirty="0"/>
              <a:t>MJ Nijmegen</a:t>
            </a:r>
          </a:p>
          <a:p>
            <a:r>
              <a:rPr lang="nl-NL" dirty="0"/>
              <a:t>T: </a:t>
            </a:r>
            <a:r>
              <a:rPr lang="nl-NL" dirty="0" smtClean="0"/>
              <a:t>088-5858940 </a:t>
            </a:r>
          </a:p>
          <a:p>
            <a:r>
              <a:rPr lang="nl-NL" dirty="0" smtClean="0"/>
              <a:t>nijmegen@visio.org</a:t>
            </a:r>
          </a:p>
          <a:p>
            <a:r>
              <a:rPr lang="nl-NL" dirty="0" smtClean="0">
                <a:hlinkClick r:id="rId3"/>
              </a:rPr>
              <a:t>www.visio.org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kennisportaal.visio.org</a:t>
            </a:r>
            <a:endParaRPr lang="nl-NL" dirty="0"/>
          </a:p>
          <a:p>
            <a:r>
              <a:rPr lang="nl-NL" dirty="0" smtClean="0"/>
              <a:t>Auto-mobiliteit.org</a:t>
            </a:r>
          </a:p>
          <a:p>
            <a:endParaRPr lang="nl-NL" dirty="0" smtClean="0"/>
          </a:p>
          <a:p>
            <a:r>
              <a:rPr lang="nl-NL" dirty="0" smtClean="0"/>
              <a:t>Volg </a:t>
            </a:r>
            <a:r>
              <a:rPr lang="nl-NL" dirty="0"/>
              <a:t>ons ook op:</a:t>
            </a:r>
          </a:p>
          <a:p>
            <a:r>
              <a:rPr lang="nl-NL" u="sng" dirty="0">
                <a:hlinkClick r:id="rId4"/>
              </a:rPr>
              <a:t>Facebook</a:t>
            </a:r>
            <a:r>
              <a:rPr lang="nl-NL" dirty="0"/>
              <a:t> </a:t>
            </a:r>
            <a:r>
              <a:rPr lang="nl-NL" u="sng" dirty="0">
                <a:hlinkClick r:id="rId5"/>
              </a:rPr>
              <a:t>Twitter</a:t>
            </a:r>
            <a:r>
              <a:rPr lang="nl-NL" dirty="0"/>
              <a:t> </a:t>
            </a:r>
            <a:r>
              <a:rPr lang="nl-NL" u="sng" dirty="0">
                <a:hlinkClick r:id="rId6"/>
              </a:rPr>
              <a:t>LinkedIn</a:t>
            </a:r>
            <a:r>
              <a:rPr lang="nl-NL" dirty="0"/>
              <a:t> </a:t>
            </a:r>
            <a:r>
              <a:rPr lang="nl-NL" u="sng" dirty="0">
                <a:hlinkClick r:id="rId7"/>
              </a:rPr>
              <a:t>YouTube</a:t>
            </a:r>
            <a:endParaRPr lang="nl-NL" dirty="0"/>
          </a:p>
          <a:p>
            <a:endParaRPr lang="nl-NL" sz="3600" dirty="0" smtClean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4597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 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252314" y="2493690"/>
            <a:ext cx="8424936" cy="385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nl-NL" dirty="0">
                <a:solidFill>
                  <a:schemeClr val="tx2"/>
                </a:solidFill>
              </a:rPr>
              <a:t>Voorstelronde</a:t>
            </a:r>
          </a:p>
          <a:p>
            <a:pPr marL="342900" indent="-342900"/>
            <a:r>
              <a:rPr lang="nl-NL" dirty="0">
                <a:solidFill>
                  <a:schemeClr val="tx2"/>
                </a:solidFill>
              </a:rPr>
              <a:t>Koninklijke Visio</a:t>
            </a:r>
          </a:p>
          <a:p>
            <a:pPr marL="800100" lvl="1" indent="-342900"/>
            <a:r>
              <a:rPr lang="nl-NL" dirty="0">
                <a:solidFill>
                  <a:schemeClr val="tx2"/>
                </a:solidFill>
              </a:rPr>
              <a:t>Wie, wat, waar</a:t>
            </a:r>
          </a:p>
          <a:p>
            <a:pPr marL="800100" lvl="1" indent="-342900"/>
            <a:r>
              <a:rPr lang="nl-NL" dirty="0">
                <a:solidFill>
                  <a:schemeClr val="tx2"/>
                </a:solidFill>
              </a:rPr>
              <a:t>Hulpvragen en disciplines</a:t>
            </a:r>
          </a:p>
          <a:p>
            <a:pPr marL="800100" lvl="1" indent="-342900"/>
            <a:r>
              <a:rPr lang="nl-NL" dirty="0">
                <a:solidFill>
                  <a:schemeClr val="tx2"/>
                </a:solidFill>
              </a:rPr>
              <a:t>Ergotherapie, ICT en Maatschappelijk werk</a:t>
            </a:r>
          </a:p>
          <a:p>
            <a:pPr marL="342900" indent="-342900"/>
            <a:r>
              <a:rPr lang="nl-NL" dirty="0">
                <a:solidFill>
                  <a:schemeClr val="tx2"/>
                </a:solidFill>
              </a:rPr>
              <a:t>Aanmeldproces</a:t>
            </a:r>
          </a:p>
          <a:p>
            <a:pPr marL="342900" indent="-342900"/>
            <a:r>
              <a:rPr lang="nl-NL" dirty="0">
                <a:solidFill>
                  <a:schemeClr val="tx2"/>
                </a:solidFill>
              </a:rPr>
              <a:t>Vragen?</a:t>
            </a:r>
          </a:p>
          <a:p>
            <a:pPr marL="342900" indent="-342900"/>
            <a:r>
              <a:rPr lang="nl-NL" dirty="0">
                <a:solidFill>
                  <a:schemeClr val="tx2"/>
                </a:solidFill>
              </a:rPr>
              <a:t>Contactpagina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574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405458"/>
            <a:ext cx="5471603" cy="924639"/>
          </a:xfrm>
        </p:spPr>
        <p:txBody>
          <a:bodyPr/>
          <a:lstStyle/>
          <a:p>
            <a:r>
              <a:rPr lang="nl-NL" dirty="0" smtClean="0"/>
              <a:t>Visio</a:t>
            </a:r>
            <a:br>
              <a:rPr lang="nl-NL" dirty="0" smtClean="0"/>
            </a:br>
            <a:r>
              <a:rPr lang="nl-NL" dirty="0" smtClean="0"/>
              <a:t>Wat, voor wie, door wie?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180306" y="1917626"/>
            <a:ext cx="8965282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nl-NL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nl-NL" dirty="0" smtClean="0">
                <a:solidFill>
                  <a:schemeClr val="tx2"/>
                </a:solidFill>
              </a:rPr>
              <a:t>Landelijk expertisecentrum voor mensen met een visuele beperking</a:t>
            </a:r>
          </a:p>
          <a:p>
            <a:pPr>
              <a:buNone/>
            </a:pPr>
            <a:r>
              <a:rPr lang="nl-NL" dirty="0" smtClean="0">
                <a:solidFill>
                  <a:schemeClr val="tx2"/>
                </a:solidFill>
              </a:rPr>
              <a:t>Missie: meedoen mogelijk maken, wat kan wél! </a:t>
            </a:r>
          </a:p>
          <a:p>
            <a:pPr>
              <a:buNone/>
            </a:pPr>
            <a:endParaRPr lang="nl-NL" dirty="0" smtClean="0">
              <a:solidFill>
                <a:schemeClr val="tx2"/>
              </a:solidFill>
            </a:endParaRPr>
          </a:p>
          <a:p>
            <a:pPr marL="342900" indent="-342900"/>
            <a:r>
              <a:rPr lang="nl-NL" dirty="0" smtClean="0">
                <a:solidFill>
                  <a:schemeClr val="tx2"/>
                </a:solidFill>
              </a:rPr>
              <a:t>Revalidatie </a:t>
            </a:r>
            <a:r>
              <a:rPr lang="nl-NL" dirty="0">
                <a:solidFill>
                  <a:schemeClr val="tx2"/>
                </a:solidFill>
              </a:rPr>
              <a:t>en Advies </a:t>
            </a:r>
            <a:r>
              <a:rPr lang="nl-NL" dirty="0" smtClean="0">
                <a:solidFill>
                  <a:schemeClr val="tx2"/>
                </a:solidFill>
              </a:rPr>
              <a:t>(waaronder Intensieve Revalidatie)</a:t>
            </a:r>
            <a:endParaRPr lang="nl-NL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>
                <a:solidFill>
                  <a:schemeClr val="tx2"/>
                </a:solidFill>
              </a:rPr>
              <a:t>Wonen </a:t>
            </a:r>
            <a:r>
              <a:rPr lang="nl-NL" dirty="0">
                <a:solidFill>
                  <a:schemeClr val="tx2"/>
                </a:solidFill>
              </a:rPr>
              <a:t>en dagbesteding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2"/>
                </a:solidFill>
              </a:rPr>
              <a:t>Werk en </a:t>
            </a:r>
            <a:r>
              <a:rPr lang="nl-NL" dirty="0" smtClean="0">
                <a:solidFill>
                  <a:schemeClr val="tx2"/>
                </a:solidFill>
              </a:rPr>
              <a:t>Onderwijs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>
                <a:solidFill>
                  <a:schemeClr val="tx2"/>
                </a:solidFill>
              </a:rPr>
              <a:t>Kennis, expertise en innovatie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>
                <a:solidFill>
                  <a:schemeClr val="tx2"/>
                </a:solidFill>
              </a:rPr>
              <a:t>Zicht op toegankelijkheid</a:t>
            </a:r>
            <a:endParaRPr lang="nl-N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50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9998" y="189434"/>
            <a:ext cx="8424000" cy="551805"/>
          </a:xfrm>
        </p:spPr>
        <p:txBody>
          <a:bodyPr/>
          <a:lstStyle/>
          <a:p>
            <a:r>
              <a:rPr lang="nl-NL" dirty="0" smtClean="0"/>
              <a:t>Doelgroepen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87476" y="1341562"/>
            <a:ext cx="9021822" cy="300068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/>
              <a:t>Kinderen, jongeren en volwassenen </a:t>
            </a:r>
            <a:r>
              <a:rPr lang="nl-NL" sz="2000" dirty="0" smtClean="0"/>
              <a:t>(0-100 jaar) met:</a:t>
            </a:r>
            <a:endParaRPr lang="nl-NL" sz="2000" dirty="0"/>
          </a:p>
          <a:p>
            <a:r>
              <a:rPr lang="nl-NL" sz="2000" dirty="0"/>
              <a:t> </a:t>
            </a:r>
            <a:r>
              <a:rPr lang="nl-NL" sz="2000" dirty="0" smtClean="0"/>
              <a:t>	- visuele </a:t>
            </a:r>
            <a:r>
              <a:rPr lang="nl-NL" sz="2000" dirty="0"/>
              <a:t>beperking</a:t>
            </a:r>
          </a:p>
          <a:p>
            <a:r>
              <a:rPr lang="nl-NL" sz="2000" dirty="0" smtClean="0"/>
              <a:t> 	- </a:t>
            </a:r>
            <a:r>
              <a:rPr lang="nl-NL" sz="2000" dirty="0"/>
              <a:t>visueel </a:t>
            </a:r>
            <a:r>
              <a:rPr lang="nl-NL" sz="2000" dirty="0" smtClean="0"/>
              <a:t>verstandelijke en/of andere (bv auditieve) beperking</a:t>
            </a:r>
            <a:endParaRPr lang="nl-NL" sz="2000" dirty="0"/>
          </a:p>
          <a:p>
            <a:r>
              <a:rPr lang="nl-NL" sz="2000" dirty="0"/>
              <a:t> </a:t>
            </a:r>
            <a:r>
              <a:rPr lang="nl-NL" sz="2000" dirty="0" smtClean="0"/>
              <a:t>	- visuele beperking vanwege NAH </a:t>
            </a:r>
            <a:endParaRPr lang="nl-NL" sz="2000" dirty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nl-NL" sz="2000" dirty="0"/>
              <a:t>N</a:t>
            </a:r>
            <a:r>
              <a:rPr lang="nl-NL" sz="2000" dirty="0" smtClean="0"/>
              <a:t>etwerk (familie/vrienden/zorgprofessionals/b</a:t>
            </a:r>
            <a:r>
              <a:rPr lang="nl-NL" sz="2000" dirty="0" smtClean="0">
                <a:ea typeface="Verdana"/>
              </a:rPr>
              <a:t>egeleiders/leerkrachten)</a:t>
            </a:r>
            <a:endParaRPr lang="nl-NL" sz="2000" dirty="0"/>
          </a:p>
        </p:txBody>
      </p:sp>
      <p:pic>
        <p:nvPicPr>
          <p:cNvPr id="5" name="Picture 4" descr="groepsf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9" y="4526144"/>
            <a:ext cx="8625109" cy="192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83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9999" y="164247"/>
            <a:ext cx="8424000" cy="551805"/>
          </a:xfrm>
        </p:spPr>
        <p:txBody>
          <a:bodyPr/>
          <a:lstStyle/>
          <a:p>
            <a:r>
              <a:rPr lang="nl-NL" dirty="0" smtClean="0"/>
              <a:t>Revalidatie op diverse gebieden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994" y="2506566"/>
            <a:ext cx="1560828" cy="114251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3641" y="2479241"/>
            <a:ext cx="1601569" cy="116983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6717" y="2492905"/>
            <a:ext cx="1609482" cy="116293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999" y="3737879"/>
            <a:ext cx="1598701" cy="114238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3707" y="3737877"/>
            <a:ext cx="1618115" cy="1142388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3641" y="3737877"/>
            <a:ext cx="1601569" cy="114238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7030" y="3737877"/>
            <a:ext cx="1619170" cy="1142387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6805" y="1326054"/>
            <a:ext cx="1665841" cy="111236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07706" y="2479241"/>
            <a:ext cx="1665841" cy="1120742"/>
          </a:xfrm>
          <a:prstGeom prst="rect">
            <a:avLst/>
          </a:prstGeom>
        </p:spPr>
      </p:pic>
      <p:pic>
        <p:nvPicPr>
          <p:cNvPr id="14" name="Tijdelijke aanduiding voor inhoud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377235" y="1334970"/>
            <a:ext cx="1598701" cy="1137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70994" y="1334970"/>
            <a:ext cx="1584176" cy="1112360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28461" y="1336384"/>
            <a:ext cx="1602202" cy="1110946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2665" y="1334970"/>
            <a:ext cx="1609482" cy="1094529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7235" y="2513332"/>
            <a:ext cx="1595023" cy="1142512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87699" y="3732106"/>
            <a:ext cx="1654947" cy="1066125"/>
          </a:xfrm>
          <a:prstGeom prst="rect">
            <a:avLst/>
          </a:prstGeom>
        </p:spPr>
      </p:pic>
      <p:sp>
        <p:nvSpPr>
          <p:cNvPr id="21" name="Tekstvak 20"/>
          <p:cNvSpPr txBox="1"/>
          <p:nvPr/>
        </p:nvSpPr>
        <p:spPr>
          <a:xfrm>
            <a:off x="324322" y="5056947"/>
            <a:ext cx="7848872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tx2"/>
                </a:solidFill>
              </a:rPr>
              <a:t> individueel via maatwerk</a:t>
            </a:r>
          </a:p>
          <a:p>
            <a:r>
              <a:rPr lang="nl-NL" sz="2800" dirty="0" smtClean="0">
                <a:solidFill>
                  <a:schemeClr val="tx2"/>
                </a:solidFill>
              </a:rPr>
              <a:t> </a:t>
            </a:r>
            <a:r>
              <a:rPr lang="nl-NL" sz="2800" dirty="0">
                <a:solidFill>
                  <a:schemeClr val="tx2"/>
                </a:solidFill>
              </a:rPr>
              <a:t>o</a:t>
            </a:r>
            <a:r>
              <a:rPr lang="nl-NL" sz="2800" dirty="0" smtClean="0">
                <a:solidFill>
                  <a:schemeClr val="tx2"/>
                </a:solidFill>
              </a:rPr>
              <a:t>ok in groepsverband (</a:t>
            </a:r>
            <a:r>
              <a:rPr lang="nl-NL" sz="2800" dirty="0" err="1" smtClean="0">
                <a:solidFill>
                  <a:schemeClr val="tx2"/>
                </a:solidFill>
              </a:rPr>
              <a:t>vb</a:t>
            </a:r>
            <a:r>
              <a:rPr lang="nl-NL" sz="2800" dirty="0" smtClean="0">
                <a:solidFill>
                  <a:schemeClr val="tx2"/>
                </a:solidFill>
              </a:rPr>
              <a:t> kooktraining)</a:t>
            </a:r>
            <a:endParaRPr lang="nl-NL" sz="2800" dirty="0">
              <a:solidFill>
                <a:schemeClr val="tx2"/>
              </a:solidFill>
            </a:endParaRPr>
          </a:p>
          <a:p>
            <a:r>
              <a:rPr lang="nl-NL" sz="2800" dirty="0" smtClean="0">
                <a:solidFill>
                  <a:schemeClr val="tx2"/>
                </a:solidFill>
              </a:rPr>
              <a:t> met verwijzing van specialist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7070152" y="4364738"/>
            <a:ext cx="1672494" cy="515526"/>
          </a:xfrm>
          <a:prstGeom prst="rect">
            <a:avLst/>
          </a:prstGeom>
          <a:solidFill>
            <a:srgbClr val="002060"/>
          </a:solidFill>
          <a:ln w="3175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nl-NL" sz="900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Werk en opleiding</a:t>
            </a:r>
            <a:endParaRPr lang="nl-NL" sz="900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80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2"/>
          </p:nvPr>
        </p:nvSpPr>
        <p:spPr>
          <a:xfrm>
            <a:off x="359998" y="981522"/>
            <a:ext cx="8461267" cy="57827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Niet </a:t>
            </a:r>
            <a:r>
              <a:rPr lang="nl-NL" dirty="0"/>
              <a:t>scherp zien sinds het ontstaan van het hersenletsel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Wisselende visuele klachten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Klachten van dubbelzien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Kijken is onrustig en/of vermoeiend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Moeite met het inschatten van snelheid, diepte, afstand en beweging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Moeite om het kijken te combineren met een andere activiteit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Kijken kost meer tijd dan voorheen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Overgevoelig zijn voor visuele prikkels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Onjuiste interpretatie van afbeeldingen, bijvoorbeeld sterk gericht op details of juist te veel op het geheel</a:t>
            </a: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31022" y="117426"/>
            <a:ext cx="7264165" cy="470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nl-NL" b="1" dirty="0" smtClean="0">
                <a:solidFill>
                  <a:schemeClr val="tx2"/>
                </a:solidFill>
              </a:rPr>
              <a:t>NAH - Signalen naar waarnemingsstoornis</a:t>
            </a:r>
            <a:endParaRPr lang="nl-NL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5862" b="5862"/>
          <a:stretch>
            <a:fillRect/>
          </a:stretch>
        </p:blipFill>
        <p:spPr>
          <a:xfrm>
            <a:off x="313959" y="4664626"/>
            <a:ext cx="2007103" cy="2028031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92841" y="134726"/>
            <a:ext cx="3794400" cy="551805"/>
          </a:xfrm>
        </p:spPr>
        <p:txBody>
          <a:bodyPr/>
          <a:lstStyle/>
          <a:p>
            <a:r>
              <a:rPr lang="nl-NL" dirty="0" smtClean="0"/>
              <a:t>Ergotherapie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2"/>
          </p:nvPr>
        </p:nvSpPr>
        <p:spPr>
          <a:xfrm>
            <a:off x="803921" y="2133650"/>
            <a:ext cx="4288424" cy="2424404"/>
          </a:xfrm>
        </p:spPr>
        <p:txBody>
          <a:bodyPr/>
          <a:lstStyle/>
          <a:p>
            <a:endParaRPr lang="nl-NL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1800" dirty="0" smtClean="0"/>
              <a:t>Instructie </a:t>
            </a:r>
            <a:r>
              <a:rPr lang="nl-NL" sz="1800" dirty="0"/>
              <a:t>gebruik hulpmiddel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1800" dirty="0" smtClean="0"/>
              <a:t>Inzet andere zintuigen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1800" dirty="0" smtClean="0"/>
              <a:t>Oriëntatie &amp; Mobiliteit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l-NL" sz="1800" dirty="0" smtClean="0"/>
              <a:t>Verlichting- e/o inrichtingsadvies</a:t>
            </a:r>
          </a:p>
          <a:p>
            <a:endParaRPr lang="nl-NL" sz="200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1550" y="4651251"/>
            <a:ext cx="3639627" cy="199966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834" y="4651250"/>
            <a:ext cx="3639627" cy="1999661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6521" y="4651250"/>
            <a:ext cx="2999494" cy="1986618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6593" y="4664625"/>
            <a:ext cx="3076399" cy="2028031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266743" y="974394"/>
            <a:ext cx="8831629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nl-NL" sz="2000" dirty="0" smtClean="0">
                <a:solidFill>
                  <a:srgbClr val="002060"/>
                </a:solidFill>
                <a:latin typeface="+mn-lt"/>
              </a:rPr>
              <a:t>Gericht op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 smtClean="0">
                <a:solidFill>
                  <a:srgbClr val="002060"/>
                </a:solidFill>
                <a:latin typeface="+mn-lt"/>
              </a:rPr>
              <a:t>uitvoer dagelijkse activiteiten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 smtClean="0">
                <a:solidFill>
                  <a:srgbClr val="002060"/>
                </a:solidFill>
                <a:latin typeface="+mn-lt"/>
              </a:rPr>
              <a:t>deelname activiteiten in/buiten eigen omgeving</a:t>
            </a:r>
            <a:endParaRPr lang="nl-NL" sz="20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417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38" y="117426"/>
            <a:ext cx="6984776" cy="619443"/>
          </a:xfrm>
        </p:spPr>
        <p:txBody>
          <a:bodyPr/>
          <a:lstStyle/>
          <a:p>
            <a:r>
              <a:rPr lang="nl-NL" dirty="0" smtClean="0"/>
              <a:t>Inzicht Hemianopsie -  IH Training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2"/>
          </p:nvPr>
        </p:nvSpPr>
        <p:spPr>
          <a:xfrm>
            <a:off x="1404442" y="981522"/>
            <a:ext cx="6192688" cy="5782796"/>
          </a:xfrm>
        </p:spPr>
        <p:txBody>
          <a:bodyPr/>
          <a:lstStyle/>
          <a:p>
            <a:r>
              <a:rPr lang="nl-NL" dirty="0" smtClean="0"/>
              <a:t>Filmpje Kijktraining </a:t>
            </a:r>
            <a:r>
              <a:rPr lang="nl-NL" dirty="0" smtClean="0"/>
              <a:t>– Mobiliteit</a:t>
            </a:r>
          </a:p>
          <a:p>
            <a:endParaRPr lang="nl-NL" dirty="0" smtClean="0"/>
          </a:p>
          <a:p>
            <a:r>
              <a:rPr lang="nl-NL" dirty="0" smtClean="0"/>
              <a:t>Koninklijke </a:t>
            </a:r>
            <a:r>
              <a:rPr lang="nl-NL" dirty="0" smtClean="0"/>
              <a:t>Visio</a:t>
            </a:r>
          </a:p>
          <a:p>
            <a:endParaRPr lang="nl-NL" dirty="0"/>
          </a:p>
          <a:p>
            <a:endParaRPr lang="nl-NL" dirty="0" smtClean="0"/>
          </a:p>
          <a:p>
            <a:r>
              <a:rPr lang="nl-NL" dirty="0">
                <a:hlinkClick r:id="rId2"/>
              </a:rPr>
              <a:t>https://www.youtube.com/watch?v=ZR2hcuYdqtM</a:t>
            </a:r>
            <a:endParaRPr lang="nl-NL" dirty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853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117426"/>
            <a:ext cx="8424000" cy="551805"/>
          </a:xfrm>
        </p:spPr>
        <p:txBody>
          <a:bodyPr/>
          <a:lstStyle/>
          <a:p>
            <a:r>
              <a:rPr lang="nl-NL" dirty="0" smtClean="0"/>
              <a:t>Uit de praktijk van ergotherapie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/>
          <a:srcRect l="4546" r="6060"/>
          <a:stretch/>
        </p:blipFill>
        <p:spPr>
          <a:xfrm>
            <a:off x="252314" y="2511708"/>
            <a:ext cx="3633168" cy="3110501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108298" y="909514"/>
            <a:ext cx="4233962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nl-NL" sz="2000" dirty="0" smtClean="0">
                <a:solidFill>
                  <a:srgbClr val="002060"/>
                </a:solidFill>
              </a:rPr>
              <a:t>Rustige achtergrond 	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 smtClean="0">
                <a:solidFill>
                  <a:srgbClr val="002060"/>
                </a:solidFill>
              </a:rPr>
              <a:t>visueel </a:t>
            </a:r>
            <a:r>
              <a:rPr lang="nl-NL" sz="2000" dirty="0">
                <a:solidFill>
                  <a:srgbClr val="002060"/>
                </a:solidFill>
              </a:rPr>
              <a:t>rustig </a:t>
            </a:r>
            <a:r>
              <a:rPr lang="nl-NL" sz="2000" dirty="0" smtClean="0">
                <a:solidFill>
                  <a:srgbClr val="002060"/>
                </a:solidFill>
              </a:rPr>
              <a:t>beeld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 smtClean="0">
                <a:solidFill>
                  <a:srgbClr val="002060"/>
                </a:solidFill>
              </a:rPr>
              <a:t>vlotte </a:t>
            </a:r>
            <a:r>
              <a:rPr lang="nl-NL" sz="2000" dirty="0">
                <a:solidFill>
                  <a:srgbClr val="002060"/>
                </a:solidFill>
              </a:rPr>
              <a:t>voorwerp herkenning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/>
          <a:srcRect l="56308" t="4657" r="8703" b="51323"/>
          <a:stretch/>
        </p:blipFill>
        <p:spPr>
          <a:xfrm>
            <a:off x="4500786" y="2511708"/>
            <a:ext cx="3791132" cy="3110501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4476428" y="909514"/>
            <a:ext cx="4572794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nl-NL" sz="2000" dirty="0" smtClean="0">
                <a:solidFill>
                  <a:srgbClr val="002060"/>
                </a:solidFill>
              </a:rPr>
              <a:t>Drukke achtergrond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 smtClean="0">
                <a:solidFill>
                  <a:srgbClr val="002060"/>
                </a:solidFill>
              </a:rPr>
              <a:t>visueel </a:t>
            </a:r>
            <a:r>
              <a:rPr lang="nl-NL" sz="2000" dirty="0">
                <a:solidFill>
                  <a:srgbClr val="002060"/>
                </a:solidFill>
              </a:rPr>
              <a:t>onrustig </a:t>
            </a:r>
            <a:r>
              <a:rPr lang="nl-NL" sz="2000" dirty="0" smtClean="0">
                <a:solidFill>
                  <a:srgbClr val="002060"/>
                </a:solidFill>
              </a:rPr>
              <a:t>beeld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 smtClean="0">
                <a:solidFill>
                  <a:srgbClr val="002060"/>
                </a:solidFill>
              </a:rPr>
              <a:t>Slechte voorwerp herkenning </a:t>
            </a:r>
            <a:endParaRPr lang="nl-NL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Aangepast 2">
      <a:dk1>
        <a:srgbClr val="FFFFFF"/>
      </a:dk1>
      <a:lt1>
        <a:srgbClr val="FFFFFF"/>
      </a:lt1>
      <a:dk2>
        <a:srgbClr val="0A1758"/>
      </a:dk2>
      <a:lt2>
        <a:srgbClr val="DADADA"/>
      </a:lt2>
      <a:accent1>
        <a:srgbClr val="475182"/>
      </a:accent1>
      <a:accent2>
        <a:srgbClr val="848BAB"/>
      </a:accent2>
      <a:accent3>
        <a:srgbClr val="C2C5D5"/>
      </a:accent3>
      <a:accent4>
        <a:srgbClr val="F1E800"/>
      </a:accent4>
      <a:accent5>
        <a:srgbClr val="B1B3C1"/>
      </a:accent5>
      <a:accent6>
        <a:srgbClr val="FFFFFF"/>
      </a:accent6>
      <a:hlink>
        <a:srgbClr val="777D9B"/>
      </a:hlink>
      <a:folHlink>
        <a:srgbClr val="F8F380"/>
      </a:folHlink>
    </a:clrScheme>
    <a:fontScheme name="Standaardontwer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258763" marR="0" indent="-258763" algn="l" defTabSz="914400" rtl="0" eaLnBrk="1" fontAlgn="base" latinLnBrk="0" hangingPunct="1">
          <a:lnSpc>
            <a:spcPts val="3275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Char char="§"/>
          <a:tabLst/>
          <a:defRPr kumimoji="0" lang="nl-NL" altLang="en-US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258763" marR="0" indent="-258763" algn="l" defTabSz="914400" rtl="0" eaLnBrk="1" fontAlgn="base" latinLnBrk="0" hangingPunct="1">
          <a:lnSpc>
            <a:spcPts val="3275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Char char="§"/>
          <a:tabLst/>
          <a:defRPr kumimoji="0" lang="nl-NL" altLang="en-US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3">
        <a:dk1>
          <a:srgbClr val="FFFFFF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14">
        <a:dk1>
          <a:srgbClr val="FFFFFF"/>
        </a:dk1>
        <a:lt1>
          <a:srgbClr val="FFFFFF"/>
        </a:lt1>
        <a:dk2>
          <a:srgbClr val="0A1758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15">
        <a:dk1>
          <a:srgbClr val="FFFFFF"/>
        </a:dk1>
        <a:lt1>
          <a:srgbClr val="FFFFFF"/>
        </a:lt1>
        <a:dk2>
          <a:srgbClr val="0A1758"/>
        </a:dk2>
        <a:lt2>
          <a:srgbClr val="808080"/>
        </a:lt2>
        <a:accent1>
          <a:srgbClr val="475182"/>
        </a:accent1>
        <a:accent2>
          <a:srgbClr val="848BAB"/>
        </a:accent2>
        <a:accent3>
          <a:srgbClr val="FFFFFF"/>
        </a:accent3>
        <a:accent4>
          <a:srgbClr val="DADADA"/>
        </a:accent4>
        <a:accent5>
          <a:srgbClr val="B1B3C1"/>
        </a:accent5>
        <a:accent6>
          <a:srgbClr val="777D9B"/>
        </a:accent6>
        <a:hlink>
          <a:srgbClr val="C2C5D5"/>
        </a:hlink>
        <a:folHlink>
          <a:srgbClr val="F8F3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16">
        <a:dk1>
          <a:srgbClr val="FFFFFF"/>
        </a:dk1>
        <a:lt1>
          <a:srgbClr val="FFFFFF"/>
        </a:lt1>
        <a:dk2>
          <a:srgbClr val="06226A"/>
        </a:dk2>
        <a:lt2>
          <a:srgbClr val="808080"/>
        </a:lt2>
        <a:accent1>
          <a:srgbClr val="475182"/>
        </a:accent1>
        <a:accent2>
          <a:srgbClr val="848BAB"/>
        </a:accent2>
        <a:accent3>
          <a:srgbClr val="FFFFFF"/>
        </a:accent3>
        <a:accent4>
          <a:srgbClr val="DADADA"/>
        </a:accent4>
        <a:accent5>
          <a:srgbClr val="B1B3C1"/>
        </a:accent5>
        <a:accent6>
          <a:srgbClr val="777D9B"/>
        </a:accent6>
        <a:hlink>
          <a:srgbClr val="C2C5D5"/>
        </a:hlink>
        <a:folHlink>
          <a:srgbClr val="F8F3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isio template.potx" id="{2052DC69-7741-4B49-8832-73B632C1DFA3}" vid="{3511FBDC-EBA1-4338-ACD0-5C54022909F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isioAuteur xmlns="9632014f-e6bf-4cfa-a70e-06f6918bc828">
      <UserInfo>
        <DisplayName/>
        <AccountId xsi:nil="true"/>
        <AccountType/>
      </UserInfo>
    </VisioAuteur>
    <expiratiedatum xmlns="9632014f-e6bf-4cfa-a70e-06f6918bc828">2010-02-14T23:00:00+00:00</expiratiedatum>
    <publicatiedatum xmlns="9632014f-e6bf-4cfa-a70e-06f6918bc828">2009-12-31T23:00:00+00:00</publicatiedatum>
    <TagsFieldForKWizComTags1 xmlns="9632014f-e6bf-4cfa-a70e-06f6918bc828">huisstijl;powerpoint</TagsFieldForKWizComTags1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Visio document" ma:contentTypeID="0x010100D3012BA87A44FF43B5A99E64875F6A5000746741354638DE4D852E37EFA9CAE9EA" ma:contentTypeVersion="5" ma:contentTypeDescription="" ma:contentTypeScope="" ma:versionID="6a17f9b446ecfeb13b1d75c3ded73437">
  <xsd:schema xmlns:xsd="http://www.w3.org/2001/XMLSchema" xmlns:p="http://schemas.microsoft.com/office/2006/metadata/properties" xmlns:ns2="9632014f-e6bf-4cfa-a70e-06f6918bc828" targetNamespace="http://schemas.microsoft.com/office/2006/metadata/properties" ma:root="true" ma:fieldsID="5a6532229e38e9a4753ea384694c37fc" ns2:_="">
    <xsd:import namespace="9632014f-e6bf-4cfa-a70e-06f6918bc828"/>
    <xsd:element name="properties">
      <xsd:complexType>
        <xsd:sequence>
          <xsd:element name="documentManagement">
            <xsd:complexType>
              <xsd:all>
                <xsd:element ref="ns2:VisioAuteur" minOccurs="0"/>
                <xsd:element ref="ns2:publicatiedatum"/>
                <xsd:element ref="ns2:expiratiedatum"/>
                <xsd:element ref="ns2:TagsFieldForKWizComTags1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632014f-e6bf-4cfa-a70e-06f6918bc828" elementFormDefault="qualified">
    <xsd:import namespace="http://schemas.microsoft.com/office/2006/documentManagement/types"/>
    <xsd:element name="VisioAuteur" ma:index="8" nillable="true" ma:displayName="Visio Auteur" ma:list="UserInfo" ma:internalName="VisioAuteur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ublicatiedatum" ma:index="9" ma:displayName="Publicatiedatum" ma:format="DateOnly" ma:internalName="publicatiedatum">
      <xsd:simpleType>
        <xsd:restriction base="dms:DateTime"/>
      </xsd:simpleType>
    </xsd:element>
    <xsd:element name="expiratiedatum" ma:index="10" ma:displayName="Expiratiedatum" ma:description="De instructieflyers op de Help-site bieden je houvast bij het bepalen van de expiratiedatum." ma:format="DateOnly" ma:internalName="expiratiedatum">
      <xsd:simpleType>
        <xsd:restriction base="dms:DateTime"/>
      </xsd:simpleType>
    </xsd:element>
    <xsd:element name="TagsFieldForKWizComTags1" ma:index="11" nillable="true" ma:displayName="Trefwoorden organisatie" ma:internalName="TagsFieldForKWizComTags1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84D7BA3D-6F66-4C4F-9528-839FE6032A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29C586-CF58-4ACD-8031-63ABAB9796F0}">
  <ds:schemaRefs>
    <ds:schemaRef ds:uri="9632014f-e6bf-4cfa-a70e-06f6918bc828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0CFC7B9-C559-46AA-AE1D-795A5D4212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32014f-e6bf-4cfa-a70e-06f6918bc828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Visio Template</Template>
  <TotalTime>2001</TotalTime>
  <Words>904</Words>
  <Application>Microsoft Office PowerPoint</Application>
  <PresentationFormat>Aangepast</PresentationFormat>
  <Paragraphs>205</Paragraphs>
  <Slides>14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0" baseType="lpstr">
      <vt:lpstr>Arial</vt:lpstr>
      <vt:lpstr>Bahnschrift Light</vt:lpstr>
      <vt:lpstr>Calibri</vt:lpstr>
      <vt:lpstr>Verdana</vt:lpstr>
      <vt:lpstr>Wingdings</vt:lpstr>
      <vt:lpstr>Standaardontwerp</vt:lpstr>
      <vt:lpstr>NAH CAFE OVERBETUWE</vt:lpstr>
      <vt:lpstr>Programma </vt:lpstr>
      <vt:lpstr>Visio Wat, voor wie, door wie?</vt:lpstr>
      <vt:lpstr>Doelgroepen</vt:lpstr>
      <vt:lpstr>Revalidatie op diverse gebieden </vt:lpstr>
      <vt:lpstr>PowerPoint-presentatie</vt:lpstr>
      <vt:lpstr>Ergotherapie</vt:lpstr>
      <vt:lpstr>Inzicht Hemianopsie -  IH Training</vt:lpstr>
      <vt:lpstr>Uit de praktijk van ergotherapie</vt:lpstr>
      <vt:lpstr>Begeleiding digitale hulpmiddelen</vt:lpstr>
      <vt:lpstr>Psychosociale ondersteuning</vt:lpstr>
      <vt:lpstr>Aanmeldproces </vt:lpstr>
      <vt:lpstr>Inloop Advies en ICT</vt:lpstr>
      <vt:lpstr>Contact </vt:lpstr>
    </vt:vector>
  </TitlesOfParts>
  <Company>Koninklijke Visio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Visuele problematiek</dc:title>
  <dc:creator>Antonnette van der Wekken</dc:creator>
  <cp:lastModifiedBy>Lindy Mombarg</cp:lastModifiedBy>
  <cp:revision>140</cp:revision>
  <cp:lastPrinted>2022-09-15T11:36:59Z</cp:lastPrinted>
  <dcterms:created xsi:type="dcterms:W3CDTF">2021-03-30T07:04:45Z</dcterms:created>
  <dcterms:modified xsi:type="dcterms:W3CDTF">2025-03-18T09:25:58Z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_Template">
    <vt:lpwstr>Visio Template</vt:lpwstr>
  </property>
</Properties>
</file>